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263" r:id="rId3"/>
    <p:sldId id="261" r:id="rId4"/>
    <p:sldId id="265" r:id="rId5"/>
    <p:sldId id="264" r:id="rId6"/>
    <p:sldId id="266" r:id="rId7"/>
    <p:sldId id="258" r:id="rId8"/>
    <p:sldId id="259" r:id="rId9"/>
    <p:sldId id="267" r:id="rId10"/>
    <p:sldId id="268" r:id="rId11"/>
    <p:sldId id="269" r:id="rId12"/>
    <p:sldId id="270" r:id="rId13"/>
    <p:sldId id="273" r:id="rId14"/>
    <p:sldId id="272" r:id="rId15"/>
    <p:sldId id="274" r:id="rId16"/>
    <p:sldId id="278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B5A6"/>
    <a:srgbClr val="B00707"/>
    <a:srgbClr val="A291E1"/>
    <a:srgbClr val="FFFFFF"/>
    <a:srgbClr val="FF8080"/>
    <a:srgbClr val="820382"/>
    <a:srgbClr val="FF7E7E"/>
    <a:srgbClr val="EFEFEF"/>
    <a:srgbClr val="006EA9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32" autoAdjust="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3AA25-9C17-4495-9805-6BC06E4DD8E9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E880A-327D-44ED-A5B7-76CBF8B73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15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l-GR" sz="1500" b="1" dirty="0"/>
              <a:t>Κοιτάξαμε να προσαρμόσουμε τη χρήση αυτής της τεχνικής σε όλα τα στάδια της παραγωγικής διαδικασίας </a:t>
            </a:r>
            <a:r>
              <a:rPr lang="el-GR" sz="1500" b="1" dirty="0" err="1"/>
              <a:t>κυριως</a:t>
            </a:r>
            <a:r>
              <a:rPr lang="el-GR" sz="1500" b="1" dirty="0"/>
              <a:t> </a:t>
            </a:r>
            <a:r>
              <a:rPr lang="el-GR" sz="1500" b="1" dirty="0" err="1"/>
              <a:t>ομως</a:t>
            </a:r>
            <a:r>
              <a:rPr lang="el-GR" sz="1500" b="1" dirty="0"/>
              <a:t> στα </a:t>
            </a:r>
            <a:r>
              <a:rPr lang="el-GR" sz="1500" b="1" dirty="0" err="1"/>
              <a:t>μεταποιημενα</a:t>
            </a:r>
            <a:r>
              <a:rPr lang="el-GR" sz="1500" b="1" dirty="0"/>
              <a:t> </a:t>
            </a:r>
            <a:r>
              <a:rPr lang="el-GR" sz="1500" b="1" dirty="0" err="1"/>
              <a:t>τροφιμα</a:t>
            </a:r>
            <a:r>
              <a:rPr lang="el-GR" sz="1500" b="1" dirty="0"/>
              <a:t> </a:t>
            </a:r>
            <a:r>
              <a:rPr lang="el-GR" sz="1500" b="1" dirty="0" err="1"/>
              <a:t>οπου</a:t>
            </a:r>
            <a:r>
              <a:rPr lang="el-GR" sz="1500" b="1" dirty="0"/>
              <a:t> το </a:t>
            </a:r>
            <a:r>
              <a:rPr lang="en-US" sz="1500" b="1" dirty="0"/>
              <a:t>DNA </a:t>
            </a:r>
            <a:r>
              <a:rPr lang="el-GR" sz="1500" b="1" dirty="0" err="1"/>
              <a:t>εχει</a:t>
            </a:r>
            <a:r>
              <a:rPr lang="el-GR" sz="1500" b="1" dirty="0"/>
              <a:t> θρυμματιστεί.</a:t>
            </a:r>
          </a:p>
        </p:txBody>
      </p:sp>
      <p:sp>
        <p:nvSpPr>
          <p:cNvPr id="8192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81291B-298A-430E-ACF0-095556156C99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2059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E880A-327D-44ED-A5B7-76CBF8B73D8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222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E880A-327D-44ED-A5B7-76CBF8B73D8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53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7CD0-298E-40B0-B2B5-81B468033984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2002-9D75-4926-8E2A-F43FB1B4D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03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7CD0-298E-40B0-B2B5-81B468033984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2002-9D75-4926-8E2A-F43FB1B4D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436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7CD0-298E-40B0-B2B5-81B468033984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2002-9D75-4926-8E2A-F43FB1B4D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4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7CD0-298E-40B0-B2B5-81B468033984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2002-9D75-4926-8E2A-F43FB1B4D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1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7CD0-298E-40B0-B2B5-81B468033984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2002-9D75-4926-8E2A-F43FB1B4D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633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7CD0-298E-40B0-B2B5-81B468033984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2002-9D75-4926-8E2A-F43FB1B4D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58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7CD0-298E-40B0-B2B5-81B468033984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2002-9D75-4926-8E2A-F43FB1B4D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849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7CD0-298E-40B0-B2B5-81B468033984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2002-9D75-4926-8E2A-F43FB1B4D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470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7CD0-298E-40B0-B2B5-81B468033984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2002-9D75-4926-8E2A-F43FB1B4D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60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7CD0-298E-40B0-B2B5-81B468033984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2002-9D75-4926-8E2A-F43FB1B4D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758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7CD0-298E-40B0-B2B5-81B468033984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2002-9D75-4926-8E2A-F43FB1B4D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900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87CD0-298E-40B0-B2B5-81B468033984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62002-9D75-4926-8E2A-F43FB1B4D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38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hyperlink" Target="https://en.wikipedia.org/wiki/Cattle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" y="1801720"/>
            <a:ext cx="12195238" cy="50464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5871" y="0"/>
            <a:ext cx="4399216" cy="682310"/>
          </a:xfrm>
        </p:spPr>
        <p:txBody>
          <a:bodyPr>
            <a:noAutofit/>
          </a:bodyPr>
          <a:lstStyle/>
          <a:p>
            <a:r>
              <a:rPr lang="el-GR" sz="4800" b="1" dirty="0" smtClean="0">
                <a:solidFill>
                  <a:srgbClr val="820000"/>
                </a:solidFill>
              </a:rPr>
              <a:t>ΑΓΡΟΤΑΥΤΟΤΗΤΑ</a:t>
            </a:r>
            <a:endParaRPr lang="el-GR" sz="4800" b="1" dirty="0">
              <a:solidFill>
                <a:srgbClr val="82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CFE685-1BCD-44B8-ABBD-90E685BD0D6E}"/>
              </a:ext>
            </a:extLst>
          </p:cNvPr>
          <p:cNvSpPr/>
          <p:nvPr/>
        </p:nvSpPr>
        <p:spPr>
          <a:xfrm>
            <a:off x="2207581" y="2350978"/>
            <a:ext cx="846041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400" b="1" dirty="0"/>
          </a:p>
          <a:p>
            <a:pPr algn="ctr"/>
            <a:endParaRPr lang="en-GB" sz="2000" dirty="0"/>
          </a:p>
          <a:p>
            <a:pPr algn="ctr"/>
            <a:endParaRPr lang="el-GR" sz="2000" dirty="0" smtClean="0"/>
          </a:p>
          <a:p>
            <a:pPr algn="ctr"/>
            <a:endParaRPr lang="el-GR" sz="2000" dirty="0"/>
          </a:p>
          <a:p>
            <a:pPr algn="ctr"/>
            <a:endParaRPr lang="en-GB" sz="2000" dirty="0" smtClean="0"/>
          </a:p>
          <a:p>
            <a:pPr algn="ctr"/>
            <a:endParaRPr lang="en-GB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B2B4CC-A00F-4F73-8A35-6C1C5F8156DE}"/>
              </a:ext>
            </a:extLst>
          </p:cNvPr>
          <p:cNvSpPr/>
          <p:nvPr/>
        </p:nvSpPr>
        <p:spPr>
          <a:xfrm>
            <a:off x="1825013" y="2939956"/>
            <a:ext cx="85419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/>
              <a:t>T</a:t>
            </a:r>
            <a:r>
              <a:rPr lang="el-GR" sz="2800" b="1" dirty="0" err="1" smtClean="0"/>
              <a:t>εχνολογία</a:t>
            </a:r>
            <a:r>
              <a:rPr lang="el-GR" sz="2800" b="1" dirty="0" smtClean="0"/>
              <a:t> </a:t>
            </a:r>
            <a:r>
              <a:rPr lang="el-GR" sz="2800" b="1" dirty="0"/>
              <a:t>Καμπυλών Τήξης Υψηλής Ανάλυσης (</a:t>
            </a:r>
            <a:r>
              <a:rPr lang="en-GB" sz="2800" b="1" dirty="0"/>
              <a:t>HRM</a:t>
            </a:r>
            <a:r>
              <a:rPr lang="en-GB" sz="2800" b="1" dirty="0" smtClean="0"/>
              <a:t>) </a:t>
            </a:r>
            <a:r>
              <a:rPr lang="el-GR" sz="2800" b="1" dirty="0" smtClean="0"/>
              <a:t>και οι </a:t>
            </a:r>
            <a:r>
              <a:rPr lang="el-GR" sz="2800" b="1" dirty="0" smtClean="0"/>
              <a:t>εφαρμογές </a:t>
            </a:r>
            <a:r>
              <a:rPr lang="el-GR" sz="2800" b="1" dirty="0" smtClean="0"/>
              <a:t>της στην ταυτοποίηση ειδών</a:t>
            </a:r>
            <a:r>
              <a:rPr lang="en-GB" sz="2800" b="1" dirty="0" smtClean="0"/>
              <a:t> </a:t>
            </a:r>
            <a:r>
              <a:rPr lang="el-GR" sz="2800" b="1" dirty="0" smtClean="0"/>
              <a:t>και εξακρίβωση </a:t>
            </a:r>
            <a:r>
              <a:rPr lang="el-GR" sz="2800" b="1" dirty="0"/>
              <a:t>γνησιότητας </a:t>
            </a:r>
            <a:r>
              <a:rPr lang="el-GR" sz="2800" b="1" dirty="0" smtClean="0"/>
              <a:t>τροφίμων</a:t>
            </a:r>
            <a:endParaRPr lang="el-GR" sz="28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215479" y="0"/>
            <a:ext cx="11761042" cy="751992"/>
            <a:chOff x="30364" y="86477"/>
            <a:chExt cx="11761042" cy="75199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91A052-8100-4517-867F-2E713D3D3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364" y="86477"/>
              <a:ext cx="1493636" cy="751992"/>
            </a:xfrm>
            <a:prstGeom prst="rect">
              <a:avLst/>
            </a:prstGeom>
          </p:spPr>
        </p:pic>
        <p:pic>
          <p:nvPicPr>
            <p:cNvPr id="1028" name="Picture 4" descr="http://www2.inab.certh.gr/wp-content/uploads/2016/11/rsz_inab-logo_eng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4106" y="138623"/>
              <a:ext cx="1257300" cy="647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3029054" y="56217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dirty="0" smtClean="0"/>
              <a:t>Ινστιτούτου </a:t>
            </a:r>
            <a:r>
              <a:rPr lang="el-GR" dirty="0"/>
              <a:t>Εφαρμοσμένων </a:t>
            </a:r>
            <a:r>
              <a:rPr lang="el-GR" dirty="0" err="1"/>
              <a:t>Βιοεπιστημών</a:t>
            </a:r>
            <a:r>
              <a:rPr lang="en-GB" dirty="0"/>
              <a:t> (INEB)</a:t>
            </a:r>
            <a:endParaRPr lang="el-GR" dirty="0"/>
          </a:p>
          <a:p>
            <a:pPr algn="ctr"/>
            <a:r>
              <a:rPr lang="el-GR" dirty="0"/>
              <a:t>Εθνικό Κέντρο</a:t>
            </a:r>
            <a:r>
              <a:rPr lang="en-GB" dirty="0"/>
              <a:t> </a:t>
            </a:r>
            <a:r>
              <a:rPr lang="el-GR" dirty="0"/>
              <a:t>Έρευνας και Τεχνολογικής Ανάπτυξης (ΕΚΕΤΑ) 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B2B4CC-A00F-4F73-8A35-6C1C5F8156DE}"/>
              </a:ext>
            </a:extLst>
          </p:cNvPr>
          <p:cNvSpPr/>
          <p:nvPr/>
        </p:nvSpPr>
        <p:spPr>
          <a:xfrm>
            <a:off x="2263378" y="2153482"/>
            <a:ext cx="7604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/>
              <a:t>Ενότητα </a:t>
            </a:r>
            <a:r>
              <a:rPr lang="el-GR" sz="2800" b="1" dirty="0" smtClean="0"/>
              <a:t>04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57119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8734" y="809104"/>
            <a:ext cx="11123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dirty="0" smtClean="0"/>
              <a:t>Στα γραφήματα διαφοράς, οι </a:t>
            </a:r>
            <a:r>
              <a:rPr lang="el-GR" sz="2000" dirty="0"/>
              <a:t>καμπύλες </a:t>
            </a:r>
            <a:r>
              <a:rPr lang="el-GR" sz="2000" dirty="0" smtClean="0"/>
              <a:t>των δειγμάτων </a:t>
            </a:r>
            <a:r>
              <a:rPr lang="el-GR" sz="2000" dirty="0" err="1" smtClean="0"/>
              <a:t>κανονικοποιούνται</a:t>
            </a:r>
            <a:r>
              <a:rPr lang="el-GR" sz="2000" dirty="0" smtClean="0"/>
              <a:t> βάσει του προφίλ της καμπύλης αναφοράς (κάποιο από τα αναλυόμενα δείγματα</a:t>
            </a:r>
            <a:r>
              <a:rPr lang="en-GB" sz="2000" dirty="0" smtClean="0"/>
              <a:t>)</a:t>
            </a:r>
            <a:r>
              <a:rPr lang="el-GR" sz="2000" dirty="0" smtClean="0"/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dirty="0" smtClean="0"/>
              <a:t>Οι διαφορές μεταξύ δειγμάτων γίνονται πιο εμφανή στα γραφήματα διαφοράς.</a:t>
            </a:r>
            <a:endParaRPr lang="en-GB" sz="2000" dirty="0"/>
          </a:p>
        </p:txBody>
      </p:sp>
      <p:sp>
        <p:nvSpPr>
          <p:cNvPr id="8" name="Rectangle 7"/>
          <p:cNvSpPr/>
          <p:nvPr/>
        </p:nvSpPr>
        <p:spPr>
          <a:xfrm>
            <a:off x="955535" y="0"/>
            <a:ext cx="10280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3200" b="1" dirty="0" smtClean="0"/>
              <a:t>Η </a:t>
            </a:r>
            <a:r>
              <a:rPr lang="en-GB" sz="3200" b="1" dirty="0" smtClean="0"/>
              <a:t>HRM</a:t>
            </a:r>
            <a:r>
              <a:rPr lang="el-GR" sz="3200" b="1" dirty="0" smtClean="0"/>
              <a:t> ανάλυση βασίζεται στη σύγκριση καμπυλών τήξης  </a:t>
            </a:r>
            <a:endParaRPr lang="el-GR" sz="3200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578734" y="2542776"/>
            <a:ext cx="6448712" cy="3518558"/>
            <a:chOff x="1074092" y="522981"/>
            <a:chExt cx="7366662" cy="414034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4092" y="922792"/>
              <a:ext cx="7366662" cy="340251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57793" y="522981"/>
              <a:ext cx="6999259" cy="341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/>
                <a:t>Γράφημα διαφοράς </a:t>
              </a:r>
              <a:r>
                <a:rPr lang="el-GR" b="1" dirty="0" err="1" smtClean="0"/>
                <a:t>κανονικοποιημένου</a:t>
              </a:r>
              <a:r>
                <a:rPr lang="el-GR" b="1" dirty="0" smtClean="0"/>
                <a:t> φθορισμού </a:t>
              </a:r>
              <a:r>
                <a:rPr lang="en-GB" b="1" dirty="0" smtClean="0"/>
                <a:t>HRM</a:t>
              </a:r>
              <a:endParaRPr lang="en-GB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01614" y="4293992"/>
              <a:ext cx="14745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dirty="0" smtClean="0"/>
                <a:t>Θερμοκρασία</a:t>
              </a:r>
              <a:endParaRPr lang="en-GB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5059680" y="2894748"/>
              <a:ext cx="538480" cy="519012"/>
            </a:xfrm>
            <a:prstGeom prst="straightConnector1">
              <a:avLst/>
            </a:prstGeom>
            <a:ln>
              <a:solidFill>
                <a:srgbClr val="006EA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059680" y="3329402"/>
              <a:ext cx="12147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dirty="0" smtClean="0">
                  <a:solidFill>
                    <a:srgbClr val="006EA9"/>
                  </a:solidFill>
                </a:rPr>
                <a:t>Καμπύλη αναφοράς</a:t>
              </a:r>
              <a:endParaRPr lang="en-GB" sz="1600" dirty="0">
                <a:solidFill>
                  <a:srgbClr val="006EA9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113531" y="2151184"/>
              <a:ext cx="595071" cy="682070"/>
              <a:chOff x="4113531" y="2151184"/>
              <a:chExt cx="595071" cy="682070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 flipH="1">
                <a:off x="4113531" y="2489200"/>
                <a:ext cx="240029" cy="344054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4113531" y="2151184"/>
                <a:ext cx="595071" cy="398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600" dirty="0" smtClean="0">
                    <a:solidFill>
                      <a:srgbClr val="7030A0"/>
                    </a:solidFill>
                  </a:rPr>
                  <a:t>Χ</a:t>
                </a:r>
                <a:endParaRPr lang="en-GB" sz="1600" dirty="0">
                  <a:solidFill>
                    <a:srgbClr val="7030A0"/>
                  </a:solidFill>
                </a:endParaRPr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7443022" y="3898241"/>
            <a:ext cx="4092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Τα δείγματα </a:t>
            </a:r>
            <a:r>
              <a:rPr lang="el-GR" dirty="0" smtClean="0">
                <a:solidFill>
                  <a:srgbClr val="7030A0"/>
                </a:solidFill>
              </a:rPr>
              <a:t>Χ</a:t>
            </a:r>
            <a:r>
              <a:rPr lang="el-GR" dirty="0" smtClean="0"/>
              <a:t> φέρει τη μεγαλύτερη ομοιότητα με το δείγμα αναφοράς, ενώ τα υπόλοιπα δείγματα διαφοροποιούνται.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38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9419" y="2274838"/>
            <a:ext cx="39531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dirty="0" smtClean="0"/>
              <a:t>Παραδείγματα εφαρμογής της </a:t>
            </a:r>
            <a:r>
              <a:rPr lang="en-GB" sz="4800" dirty="0" smtClean="0"/>
              <a:t>HRM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18367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94263" y="0"/>
            <a:ext cx="6403474" cy="772754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>
                <a:latin typeface="+mn-lt"/>
              </a:rPr>
              <a:t>Ταυτοποίηση</a:t>
            </a:r>
            <a:r>
              <a:rPr lang="en-GB" sz="3200" b="1" dirty="0" smtClean="0">
                <a:latin typeface="+mn-lt"/>
              </a:rPr>
              <a:t> </a:t>
            </a:r>
            <a:r>
              <a:rPr lang="el-GR" sz="3200" b="1" dirty="0" smtClean="0">
                <a:latin typeface="+mn-lt"/>
              </a:rPr>
              <a:t>ποικιλιών κερασιού </a:t>
            </a:r>
            <a:endParaRPr lang="el-GR" sz="3200" b="1" dirty="0">
              <a:latin typeface="+mn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66215" y="5502334"/>
            <a:ext cx="5059569" cy="1195410"/>
            <a:chOff x="4684224" y="5662590"/>
            <a:chExt cx="5059569" cy="1195410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2547" y="5662590"/>
              <a:ext cx="2881246" cy="1195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034"/>
            <a:stretch/>
          </p:blipFill>
          <p:spPr bwMode="auto">
            <a:xfrm>
              <a:off x="4684224" y="5662590"/>
              <a:ext cx="2017450" cy="1143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1058200" y="1017332"/>
            <a:ext cx="10075601" cy="3933359"/>
            <a:chOff x="947365" y="1017332"/>
            <a:chExt cx="10075601" cy="393335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66641" y="1017332"/>
              <a:ext cx="7356325" cy="3933359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947365" y="1219206"/>
              <a:ext cx="2497607" cy="1628477"/>
              <a:chOff x="7582790" y="988981"/>
              <a:chExt cx="2497607" cy="1628477"/>
            </a:xfrm>
          </p:grpSpPr>
          <p:pic>
            <p:nvPicPr>
              <p:cNvPr id="9219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82790" y="988981"/>
                <a:ext cx="2401634" cy="1612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7986554" y="2386626"/>
                <a:ext cx="2093843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900" dirty="0">
                    <a:solidFill>
                      <a:schemeClr val="bg1"/>
                    </a:solidFill>
                  </a:rPr>
                  <a:t>https://shop.fitagikas.gr/tragana-edessis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947366" y="2861722"/>
              <a:ext cx="2497606" cy="1801226"/>
              <a:chOff x="7813699" y="2861722"/>
              <a:chExt cx="2497606" cy="1801226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13699" y="2861722"/>
                <a:ext cx="2401634" cy="1801226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8217462" y="4432116"/>
                <a:ext cx="2093843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900" dirty="0">
                    <a:solidFill>
                      <a:schemeClr val="bg1"/>
                    </a:solidFill>
                  </a:rPr>
                  <a:t>https://shop.fitagikas.gr/tragana-edessis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988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71408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l-GR" sz="3200" b="1" dirty="0">
                <a:latin typeface="+mn-lt"/>
              </a:rPr>
              <a:t>Διαχωρισμός ποικιλιών </a:t>
            </a:r>
            <a:r>
              <a:rPr lang="el-GR" sz="3200" b="1" dirty="0" smtClean="0">
                <a:latin typeface="+mn-lt"/>
              </a:rPr>
              <a:t>φασολιού</a:t>
            </a:r>
            <a:endParaRPr lang="en-GB" sz="3200" b="1" dirty="0"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3877"/>
            <a:ext cx="3528392" cy="137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580479" y="867402"/>
            <a:ext cx="11031043" cy="4320480"/>
            <a:chOff x="572705" y="867402"/>
            <a:chExt cx="11031043" cy="4320480"/>
          </a:xfrm>
        </p:grpSpPr>
        <p:grpSp>
          <p:nvGrpSpPr>
            <p:cNvPr id="4" name="Group 3"/>
            <p:cNvGrpSpPr/>
            <p:nvPr/>
          </p:nvGrpSpPr>
          <p:grpSpPr>
            <a:xfrm>
              <a:off x="572705" y="867402"/>
              <a:ext cx="8257161" cy="4320480"/>
              <a:chOff x="1810547" y="675231"/>
              <a:chExt cx="8257161" cy="4320480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10547" y="675231"/>
                <a:ext cx="8257161" cy="4320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2709334" y="3311772"/>
                <a:ext cx="285095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3200" dirty="0"/>
                  <a:t>Φασόλια  </a:t>
                </a:r>
                <a:r>
                  <a:rPr lang="el-GR" sz="3200" dirty="0" err="1"/>
                  <a:t>Πρεσπών</a:t>
                </a:r>
                <a:endParaRPr lang="en-US" sz="3200" dirty="0"/>
              </a:p>
            </p:txBody>
          </p:sp>
          <p:cxnSp>
            <p:nvCxnSpPr>
              <p:cNvPr id="10" name="Straight Arrow Connector 7"/>
              <p:cNvCxnSpPr/>
              <p:nvPr/>
            </p:nvCxnSpPr>
            <p:spPr>
              <a:xfrm flipV="1">
                <a:off x="4439816" y="1727596"/>
                <a:ext cx="1656184" cy="1584176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7127" y="2134070"/>
              <a:ext cx="2376621" cy="1787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328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28" y="21850"/>
            <a:ext cx="12127345" cy="609229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latin typeface="+mn-lt"/>
              </a:rPr>
              <a:t>Πιστοποίηση </a:t>
            </a:r>
            <a:r>
              <a:rPr lang="el-GR" sz="3200" b="1" dirty="0" smtClean="0">
                <a:latin typeface="+mn-lt"/>
              </a:rPr>
              <a:t>ειδών σε μίγματα φυτών</a:t>
            </a:r>
            <a:endParaRPr lang="el-GR" sz="3200" b="1" dirty="0">
              <a:latin typeface="+mn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95887" y="1165980"/>
            <a:ext cx="9200226" cy="5040050"/>
            <a:chOff x="1387875" y="836967"/>
            <a:chExt cx="9200226" cy="5040050"/>
          </a:xfrm>
        </p:grpSpPr>
        <p:grpSp>
          <p:nvGrpSpPr>
            <p:cNvPr id="5" name="Ομάδα 4"/>
            <p:cNvGrpSpPr/>
            <p:nvPr/>
          </p:nvGrpSpPr>
          <p:grpSpPr>
            <a:xfrm>
              <a:off x="1387875" y="836967"/>
              <a:ext cx="9200226" cy="5040050"/>
              <a:chOff x="179512" y="1412776"/>
              <a:chExt cx="8568952" cy="3888432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528" y="1412776"/>
                <a:ext cx="8424936" cy="3816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Ορθογώνιο 2"/>
              <p:cNvSpPr/>
              <p:nvPr/>
            </p:nvSpPr>
            <p:spPr>
              <a:xfrm>
                <a:off x="179512" y="4531857"/>
                <a:ext cx="648072" cy="7693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cxnSp>
          <p:nvCxnSpPr>
            <p:cNvPr id="4" name="Ευθύγραμμο βέλος σύνδεσης 3"/>
            <p:cNvCxnSpPr>
              <a:cxnSpLocks/>
            </p:cNvCxnSpPr>
            <p:nvPr/>
          </p:nvCxnSpPr>
          <p:spPr>
            <a:xfrm flipH="1">
              <a:off x="6175899" y="1719651"/>
              <a:ext cx="570406" cy="918451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635648" y="1409193"/>
              <a:ext cx="2556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Gardenia </a:t>
              </a:r>
              <a:r>
                <a:rPr lang="en-US" i="1" dirty="0" err="1"/>
                <a:t>jasminoides</a:t>
              </a:r>
              <a:r>
                <a:rPr lang="en-US" dirty="0"/>
                <a:t> L. </a:t>
              </a:r>
              <a:endParaRPr lang="el-GR" dirty="0"/>
            </a:p>
          </p:txBody>
        </p:sp>
        <p:cxnSp>
          <p:nvCxnSpPr>
            <p:cNvPr id="11" name="Ευθύγραμμο βέλος σύνδεσης 10"/>
            <p:cNvCxnSpPr>
              <a:cxnSpLocks/>
            </p:cNvCxnSpPr>
            <p:nvPr/>
          </p:nvCxnSpPr>
          <p:spPr>
            <a:xfrm flipH="1">
              <a:off x="6635648" y="3212977"/>
              <a:ext cx="540472" cy="28803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176121" y="2987660"/>
              <a:ext cx="17281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Crocus </a:t>
              </a:r>
              <a:r>
                <a:rPr lang="en-US" i="1" dirty="0" err="1"/>
                <a:t>sativus</a:t>
              </a:r>
              <a:endParaRPr lang="el-GR" i="1" dirty="0"/>
            </a:p>
          </p:txBody>
        </p:sp>
        <p:sp>
          <p:nvSpPr>
            <p:cNvPr id="10" name="Ορθογώνιο 9"/>
            <p:cNvSpPr/>
            <p:nvPr/>
          </p:nvSpPr>
          <p:spPr>
            <a:xfrm>
              <a:off x="3647730" y="3861049"/>
              <a:ext cx="115212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/>
                <a:t>Calendula </a:t>
              </a:r>
              <a:r>
                <a:rPr lang="en-US" i="1" dirty="0" err="1"/>
                <a:t>officinalis</a:t>
              </a:r>
              <a:endParaRPr lang="el-GR" dirty="0"/>
            </a:p>
          </p:txBody>
        </p:sp>
        <p:cxnSp>
          <p:nvCxnSpPr>
            <p:cNvPr id="14" name="Ευθύγραμμο βέλος σύνδεσης 13"/>
            <p:cNvCxnSpPr>
              <a:cxnSpLocks/>
            </p:cNvCxnSpPr>
            <p:nvPr/>
          </p:nvCxnSpPr>
          <p:spPr>
            <a:xfrm flipV="1">
              <a:off x="4703656" y="3322000"/>
              <a:ext cx="720080" cy="791217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Ορθογώνιο 14"/>
            <p:cNvSpPr/>
            <p:nvPr/>
          </p:nvSpPr>
          <p:spPr>
            <a:xfrm>
              <a:off x="2195244" y="2938249"/>
              <a:ext cx="121277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err="1"/>
                <a:t>Carthamus</a:t>
              </a:r>
              <a:r>
                <a:rPr lang="en-US" i="1" dirty="0"/>
                <a:t> </a:t>
              </a:r>
              <a:r>
                <a:rPr lang="en-US" i="1" dirty="0" err="1"/>
                <a:t>tinctorius</a:t>
              </a:r>
              <a:endParaRPr lang="el-GR" dirty="0"/>
            </a:p>
          </p:txBody>
        </p:sp>
        <p:cxnSp>
          <p:nvCxnSpPr>
            <p:cNvPr id="18" name="Ευθύγραμμο βέλος σύνδεσης 17"/>
            <p:cNvCxnSpPr>
              <a:cxnSpLocks/>
            </p:cNvCxnSpPr>
            <p:nvPr/>
          </p:nvCxnSpPr>
          <p:spPr>
            <a:xfrm flipV="1">
              <a:off x="3302187" y="2711064"/>
              <a:ext cx="520505" cy="292167"/>
            </a:xfrm>
            <a:prstGeom prst="straightConnector1">
              <a:avLst/>
            </a:prstGeom>
            <a:ln w="28575">
              <a:solidFill>
                <a:srgbClr val="52E8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Ευθύγραμμο βέλος σύνδεσης 15"/>
            <p:cNvCxnSpPr>
              <a:cxnSpLocks/>
              <a:stCxn id="20" idx="1"/>
            </p:cNvCxnSpPr>
            <p:nvPr/>
          </p:nvCxnSpPr>
          <p:spPr>
            <a:xfrm flipH="1">
              <a:off x="6635648" y="2006966"/>
              <a:ext cx="721900" cy="780623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Ευθύγραμμο βέλος σύνδεσης 16"/>
            <p:cNvCxnSpPr/>
            <p:nvPr/>
          </p:nvCxnSpPr>
          <p:spPr>
            <a:xfrm flipV="1">
              <a:off x="5367725" y="3911465"/>
              <a:ext cx="307799" cy="304609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962865" y="4115376"/>
              <a:ext cx="8022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Μίγμα</a:t>
              </a:r>
              <a:endParaRPr lang="el-GR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57549" y="1798724"/>
              <a:ext cx="13108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Μίγμα</a:t>
              </a:r>
              <a:endParaRPr lang="el-GR" dirty="0"/>
            </a:p>
          </p:txBody>
        </p:sp>
        <p:cxnSp>
          <p:nvCxnSpPr>
            <p:cNvPr id="21" name="Ευθύγραμμο βέλος σύνδεσης 20"/>
            <p:cNvCxnSpPr>
              <a:cxnSpLocks/>
            </p:cNvCxnSpPr>
            <p:nvPr/>
          </p:nvCxnSpPr>
          <p:spPr>
            <a:xfrm flipH="1">
              <a:off x="6895555" y="3582309"/>
              <a:ext cx="923986" cy="319821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783780" y="3372397"/>
              <a:ext cx="1120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Μίγμα</a:t>
              </a:r>
              <a:endParaRPr lang="el-GR" dirty="0"/>
            </a:p>
          </p:txBody>
        </p:sp>
        <p:cxnSp>
          <p:nvCxnSpPr>
            <p:cNvPr id="23" name="Ευθύγραμμο βέλος σύνδεσης 22"/>
            <p:cNvCxnSpPr/>
            <p:nvPr/>
          </p:nvCxnSpPr>
          <p:spPr>
            <a:xfrm flipV="1">
              <a:off x="3627899" y="3032621"/>
              <a:ext cx="307799" cy="304609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177328" y="3255798"/>
              <a:ext cx="8022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Μίγμα</a:t>
              </a:r>
              <a:endParaRPr lang="el-GR" dirty="0"/>
            </a:p>
          </p:txBody>
        </p:sp>
        <p:pic>
          <p:nvPicPr>
            <p:cNvPr id="25" name="Picture 6">
              <a:extLst>
                <a:ext uri="{FF2B5EF4-FFF2-40B4-BE49-F238E27FC236}">
                  <a16:creationId xmlns:a16="http://schemas.microsoft.com/office/drawing/2014/main" id="{BD6D64AF-7B04-4A92-8D88-18817DF532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7896" y="2243566"/>
              <a:ext cx="759665" cy="759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">
              <a:extLst>
                <a:ext uri="{FF2B5EF4-FFF2-40B4-BE49-F238E27FC236}">
                  <a16:creationId xmlns:a16="http://schemas.microsoft.com/office/drawing/2014/main" id="{DD6B3F5B-098E-4748-AA38-27CA559BC0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8288" y="2931734"/>
              <a:ext cx="1189418" cy="89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ACCA22F-6001-4C41-8835-54C427A14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844" y="3902129"/>
              <a:ext cx="1185461" cy="889096"/>
            </a:xfrm>
            <a:prstGeom prst="rect">
              <a:avLst/>
            </a:prstGeom>
          </p:spPr>
        </p:pic>
        <p:pic>
          <p:nvPicPr>
            <p:cNvPr id="1024" name="Picture 1023">
              <a:extLst>
                <a:ext uri="{FF2B5EF4-FFF2-40B4-BE49-F238E27FC236}">
                  <a16:creationId xmlns:a16="http://schemas.microsoft.com/office/drawing/2014/main" id="{4D1B45A1-C372-4F47-BC2D-96A7BE37A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1874" y="1146069"/>
              <a:ext cx="1212770" cy="909578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3003016" y="6627808"/>
            <a:ext cx="92289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00" dirty="0" err="1" smtClean="0"/>
              <a:t>Bosmali</a:t>
            </a:r>
            <a:r>
              <a:rPr lang="en-GB" sz="1000" dirty="0" smtClean="0"/>
              <a:t> et al., 2017. Greek </a:t>
            </a:r>
            <a:r>
              <a:rPr lang="en-GB" sz="1000" dirty="0"/>
              <a:t>PDO saffron authentication studies using species specific molecular </a:t>
            </a:r>
            <a:r>
              <a:rPr lang="en-GB" sz="1000" dirty="0" smtClean="0"/>
              <a:t>markers. Food Research International.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54535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71408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l-GR" sz="3200" b="1" dirty="0" smtClean="0">
                <a:latin typeface="+mn-lt"/>
              </a:rPr>
              <a:t>Ανίχνευση νοθείας</a:t>
            </a:r>
            <a:endParaRPr lang="en-GB" sz="32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8431" y="5800760"/>
            <a:ext cx="603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Η </a:t>
            </a:r>
            <a:r>
              <a:rPr lang="en-GB" sz="2000" dirty="0" smtClean="0"/>
              <a:t>HRM </a:t>
            </a:r>
            <a:r>
              <a:rPr lang="el-GR" sz="2000" dirty="0" smtClean="0"/>
              <a:t>επιτρέπει την ανίχνευσης νοθειών στον κρόκο από ξένο γενετικό υλικό μέχρι και </a:t>
            </a:r>
            <a:r>
              <a:rPr lang="el-GR" sz="2000" b="1" dirty="0" smtClean="0">
                <a:solidFill>
                  <a:srgbClr val="FF0000"/>
                </a:solidFill>
              </a:rPr>
              <a:t>0,5%</a:t>
            </a:r>
            <a:endParaRPr lang="en-GB" sz="2000" b="1" dirty="0">
              <a:solidFill>
                <a:srgbClr val="FF0000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415253" y="811049"/>
            <a:ext cx="11107698" cy="4896544"/>
            <a:chOff x="511350" y="1056146"/>
            <a:chExt cx="11107698" cy="4896544"/>
          </a:xfrm>
        </p:grpSpPr>
        <p:grpSp>
          <p:nvGrpSpPr>
            <p:cNvPr id="4" name="Group 3"/>
            <p:cNvGrpSpPr/>
            <p:nvPr/>
          </p:nvGrpSpPr>
          <p:grpSpPr>
            <a:xfrm>
              <a:off x="511350" y="1056146"/>
              <a:ext cx="8039563" cy="4896544"/>
              <a:chOff x="2016878" y="1628800"/>
              <a:chExt cx="8039563" cy="4896544"/>
            </a:xfrm>
          </p:grpSpPr>
          <p:pic>
            <p:nvPicPr>
              <p:cNvPr id="8194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878" y="1628800"/>
                <a:ext cx="8039563" cy="4896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8616280" y="4350296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25%</a:t>
                </a:r>
                <a:endParaRPr lang="el-GR" sz="2400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071392" y="2689756"/>
                <a:ext cx="9444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0.5%</a:t>
                </a:r>
                <a:endParaRPr lang="el-GR" sz="2800" b="1" dirty="0"/>
              </a:p>
            </p:txBody>
          </p:sp>
          <p:cxnSp>
            <p:nvCxnSpPr>
              <p:cNvPr id="15" name="Ευθύγραμμο βέλος σύνδεσης 14"/>
              <p:cNvCxnSpPr/>
              <p:nvPr/>
            </p:nvCxnSpPr>
            <p:spPr>
              <a:xfrm flipH="1" flipV="1">
                <a:off x="4943872" y="2951366"/>
                <a:ext cx="576064" cy="405626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4079776" y="3246652"/>
                <a:ext cx="79208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/>
                  <a:t>1%</a:t>
                </a:r>
                <a:endParaRPr lang="el-GR" sz="2600" b="1" dirty="0"/>
              </a:p>
            </p:txBody>
          </p:sp>
          <p:cxnSp>
            <p:nvCxnSpPr>
              <p:cNvPr id="20" name="Ευθύγραμμο βέλος σύνδεσης 19"/>
              <p:cNvCxnSpPr/>
              <p:nvPr/>
            </p:nvCxnSpPr>
            <p:spPr>
              <a:xfrm flipH="1" flipV="1">
                <a:off x="4650941" y="3542553"/>
                <a:ext cx="716730" cy="53452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3719736" y="3759424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2%</a:t>
                </a:r>
                <a:endParaRPr lang="el-GR" sz="2400" b="1" dirty="0"/>
              </a:p>
            </p:txBody>
          </p:sp>
          <p:cxnSp>
            <p:nvCxnSpPr>
              <p:cNvPr id="23" name="Ευθύγραμμο βέλος σύνδεσης 22"/>
              <p:cNvCxnSpPr/>
              <p:nvPr/>
            </p:nvCxnSpPr>
            <p:spPr>
              <a:xfrm flipH="1" flipV="1">
                <a:off x="4286002" y="4123654"/>
                <a:ext cx="729878" cy="457474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2855640" y="4149081"/>
                <a:ext cx="79208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/>
                  <a:t>10%</a:t>
                </a:r>
                <a:endParaRPr lang="el-GR" sz="2200" b="1" dirty="0"/>
              </a:p>
            </p:txBody>
          </p:sp>
          <p:cxnSp>
            <p:nvCxnSpPr>
              <p:cNvPr id="28" name="Ευθύγραμμο βέλος σύνδεσης 27"/>
              <p:cNvCxnSpPr/>
              <p:nvPr/>
            </p:nvCxnSpPr>
            <p:spPr>
              <a:xfrm flipH="1" flipV="1">
                <a:off x="3517038" y="4354488"/>
                <a:ext cx="1292616" cy="667237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Ευθύγραμμο βέλος σύνδεσης 32"/>
              <p:cNvCxnSpPr/>
              <p:nvPr/>
            </p:nvCxnSpPr>
            <p:spPr>
              <a:xfrm flipH="1">
                <a:off x="7617218" y="5013175"/>
                <a:ext cx="1143079" cy="705272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8868860" y="4782344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50%</a:t>
                </a:r>
                <a:endParaRPr lang="el-GR" sz="2400" b="1" dirty="0"/>
              </a:p>
            </p:txBody>
          </p:sp>
          <p:cxnSp>
            <p:nvCxnSpPr>
              <p:cNvPr id="37" name="Ευθύγραμμο βέλος σύνδεσης 36"/>
              <p:cNvCxnSpPr/>
              <p:nvPr/>
            </p:nvCxnSpPr>
            <p:spPr>
              <a:xfrm flipH="1">
                <a:off x="7538878" y="4616402"/>
                <a:ext cx="1077403" cy="649475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8427019" y="3892823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15%</a:t>
                </a:r>
                <a:endParaRPr lang="el-GR" sz="2400" b="1" dirty="0"/>
              </a:p>
            </p:txBody>
          </p:sp>
          <p:cxnSp>
            <p:nvCxnSpPr>
              <p:cNvPr id="41" name="Ευθύγραμμο βέλος σύνδεσης 40"/>
              <p:cNvCxnSpPr/>
              <p:nvPr/>
            </p:nvCxnSpPr>
            <p:spPr>
              <a:xfrm flipH="1">
                <a:off x="7383760" y="4221090"/>
                <a:ext cx="944488" cy="648071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8966676" y="1056146"/>
              <a:ext cx="2652372" cy="3945993"/>
              <a:chOff x="8678648" y="415865"/>
              <a:chExt cx="2652372" cy="3945993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8678648" y="415865"/>
                <a:ext cx="2652372" cy="646331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l-GR" b="1" dirty="0" smtClean="0"/>
                  <a:t>Προσμίξεις </a:t>
                </a:r>
                <a:r>
                  <a:rPr lang="en-GB" b="1" dirty="0" smtClean="0"/>
                  <a:t>DNA </a:t>
                </a:r>
                <a:r>
                  <a:rPr lang="el-GR" b="1" dirty="0" smtClean="0"/>
                  <a:t>κρόκου με </a:t>
                </a:r>
                <a:r>
                  <a:rPr lang="en-GB" b="1" dirty="0" smtClean="0"/>
                  <a:t>DNA </a:t>
                </a:r>
                <a:r>
                  <a:rPr lang="el-GR" b="1" dirty="0" smtClean="0"/>
                  <a:t>από </a:t>
                </a:r>
                <a:r>
                  <a:rPr lang="el-GR" b="1" dirty="0" err="1" smtClean="0"/>
                  <a:t>Κουρκουμά</a:t>
                </a:r>
                <a:r>
                  <a:rPr lang="el-GR" b="1" dirty="0"/>
                  <a:t> </a:t>
                </a:r>
                <a:endParaRPr lang="en-GB" b="1" dirty="0"/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8924139" y="1182547"/>
                <a:ext cx="2161391" cy="3179311"/>
                <a:chOff x="8786965" y="1105431"/>
                <a:chExt cx="2161391" cy="3179311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8786965" y="1506857"/>
                  <a:ext cx="2044371" cy="369332"/>
                  <a:chOff x="8786965" y="1474763"/>
                  <a:chExt cx="2044371" cy="369332"/>
                </a:xfrm>
              </p:grpSpPr>
              <p:sp>
                <p:nvSpPr>
                  <p:cNvPr id="29" name="Rectangle 28"/>
                  <p:cNvSpPr/>
                  <p:nvPr/>
                </p:nvSpPr>
                <p:spPr>
                  <a:xfrm>
                    <a:off x="8786965" y="1542529"/>
                    <a:ext cx="235671" cy="233800"/>
                  </a:xfrm>
                  <a:prstGeom prst="rect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9022636" y="1474763"/>
                    <a:ext cx="180870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l-GR" dirty="0" smtClean="0"/>
                      <a:t>50% </a:t>
                    </a:r>
                    <a:r>
                      <a:rPr lang="el-GR" dirty="0" err="1" smtClean="0"/>
                      <a:t>Κουρκουμάς</a:t>
                    </a:r>
                    <a:endParaRPr lang="en-GB" dirty="0"/>
                  </a:p>
                </p:txBody>
              </p:sp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8786965" y="1105431"/>
                  <a:ext cx="2161391" cy="369332"/>
                  <a:chOff x="8786965" y="1105431"/>
                  <a:chExt cx="2161391" cy="369332"/>
                </a:xfrm>
              </p:grpSpPr>
              <p:sp>
                <p:nvSpPr>
                  <p:cNvPr id="11" name="Rectangle 10"/>
                  <p:cNvSpPr/>
                  <p:nvPr/>
                </p:nvSpPr>
                <p:spPr>
                  <a:xfrm>
                    <a:off x="8786965" y="1173197"/>
                    <a:ext cx="235671" cy="233800"/>
                  </a:xfrm>
                  <a:prstGeom prst="rect">
                    <a:avLst/>
                  </a:prstGeom>
                  <a:solidFill>
                    <a:srgbClr val="EFEFE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9022636" y="1105431"/>
                    <a:ext cx="192572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l-GR" dirty="0" smtClean="0"/>
                      <a:t>100% </a:t>
                    </a:r>
                    <a:r>
                      <a:rPr lang="el-GR" dirty="0" err="1" smtClean="0"/>
                      <a:t>Κουρκουμάς</a:t>
                    </a:r>
                    <a:endParaRPr lang="en-GB" dirty="0"/>
                  </a:p>
                </p:txBody>
              </p:sp>
            </p:grpSp>
            <p:grpSp>
              <p:nvGrpSpPr>
                <p:cNvPr id="17" name="Group 16"/>
                <p:cNvGrpSpPr/>
                <p:nvPr/>
              </p:nvGrpSpPr>
              <p:grpSpPr>
                <a:xfrm>
                  <a:off x="8786965" y="1908283"/>
                  <a:ext cx="2044371" cy="369332"/>
                  <a:chOff x="8786965" y="1875944"/>
                  <a:chExt cx="2044371" cy="369332"/>
                </a:xfrm>
              </p:grpSpPr>
              <p:sp>
                <p:nvSpPr>
                  <p:cNvPr id="30" name="Rectangle 29"/>
                  <p:cNvSpPr/>
                  <p:nvPr/>
                </p:nvSpPr>
                <p:spPr>
                  <a:xfrm>
                    <a:off x="8786965" y="1943710"/>
                    <a:ext cx="235671" cy="233800"/>
                  </a:xfrm>
                  <a:prstGeom prst="rect">
                    <a:avLst/>
                  </a:prstGeom>
                  <a:solidFill>
                    <a:srgbClr val="82038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9022636" y="1875944"/>
                    <a:ext cx="180870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l-GR" dirty="0" smtClean="0"/>
                      <a:t>25% </a:t>
                    </a:r>
                    <a:r>
                      <a:rPr lang="el-GR" dirty="0" err="1" smtClean="0"/>
                      <a:t>Κουρκουμάς</a:t>
                    </a:r>
                    <a:endParaRPr lang="en-GB" dirty="0"/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8786965" y="2309709"/>
                  <a:ext cx="2044371" cy="369332"/>
                  <a:chOff x="8786965" y="2267556"/>
                  <a:chExt cx="2044371" cy="369332"/>
                </a:xfrm>
              </p:grpSpPr>
              <p:sp>
                <p:nvSpPr>
                  <p:cNvPr id="31" name="Rectangle 30"/>
                  <p:cNvSpPr/>
                  <p:nvPr/>
                </p:nvSpPr>
                <p:spPr>
                  <a:xfrm>
                    <a:off x="8786965" y="2335322"/>
                    <a:ext cx="235671" cy="233800"/>
                  </a:xfrm>
                  <a:prstGeom prst="rect">
                    <a:avLst/>
                  </a:prstGeom>
                  <a:solidFill>
                    <a:srgbClr val="FF808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9022636" y="2267556"/>
                    <a:ext cx="180870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l-GR" dirty="0"/>
                      <a:t>1</a:t>
                    </a:r>
                    <a:r>
                      <a:rPr lang="el-GR" dirty="0" smtClean="0"/>
                      <a:t>5% </a:t>
                    </a:r>
                    <a:r>
                      <a:rPr lang="el-GR" dirty="0" err="1" smtClean="0"/>
                      <a:t>Κουρκουμάς</a:t>
                    </a:r>
                    <a:endParaRPr lang="en-GB" dirty="0"/>
                  </a:p>
                </p:txBody>
              </p:sp>
            </p:grpSp>
            <p:grpSp>
              <p:nvGrpSpPr>
                <p:cNvPr id="24" name="Group 23"/>
                <p:cNvGrpSpPr/>
                <p:nvPr/>
              </p:nvGrpSpPr>
              <p:grpSpPr>
                <a:xfrm>
                  <a:off x="8786965" y="2711135"/>
                  <a:ext cx="2032200" cy="369332"/>
                  <a:chOff x="8786965" y="2685807"/>
                  <a:chExt cx="2032200" cy="369332"/>
                </a:xfrm>
              </p:grpSpPr>
              <p:sp>
                <p:nvSpPr>
                  <p:cNvPr id="32" name="Rectangle 31"/>
                  <p:cNvSpPr/>
                  <p:nvPr/>
                </p:nvSpPr>
                <p:spPr>
                  <a:xfrm>
                    <a:off x="8786965" y="2753573"/>
                    <a:ext cx="235671" cy="233800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9010465" y="2685807"/>
                    <a:ext cx="180870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l-GR" dirty="0" smtClean="0"/>
                      <a:t>10% </a:t>
                    </a:r>
                    <a:r>
                      <a:rPr lang="el-GR" dirty="0" err="1" smtClean="0"/>
                      <a:t>Κουρκουμάς</a:t>
                    </a:r>
                    <a:endParaRPr lang="en-GB" dirty="0"/>
                  </a:p>
                </p:txBody>
              </p:sp>
            </p:grpSp>
            <p:grpSp>
              <p:nvGrpSpPr>
                <p:cNvPr id="25" name="Group 24"/>
                <p:cNvGrpSpPr/>
                <p:nvPr/>
              </p:nvGrpSpPr>
              <p:grpSpPr>
                <a:xfrm>
                  <a:off x="8786965" y="3112561"/>
                  <a:ext cx="1927353" cy="369332"/>
                  <a:chOff x="8786965" y="3090675"/>
                  <a:chExt cx="1927353" cy="369332"/>
                </a:xfrm>
              </p:grpSpPr>
              <p:sp>
                <p:nvSpPr>
                  <p:cNvPr id="34" name="Rectangle 33"/>
                  <p:cNvSpPr/>
                  <p:nvPr/>
                </p:nvSpPr>
                <p:spPr>
                  <a:xfrm>
                    <a:off x="8786965" y="3158441"/>
                    <a:ext cx="235671" cy="233800"/>
                  </a:xfrm>
                  <a:prstGeom prst="rect">
                    <a:avLst/>
                  </a:prstGeom>
                  <a:solidFill>
                    <a:srgbClr val="A291E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9022636" y="3090675"/>
                    <a:ext cx="16916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l-GR" dirty="0" smtClean="0"/>
                      <a:t>2% </a:t>
                    </a:r>
                    <a:r>
                      <a:rPr lang="el-GR" dirty="0" err="1" smtClean="0"/>
                      <a:t>Κουρκουμάς</a:t>
                    </a:r>
                    <a:endParaRPr lang="en-GB" dirty="0"/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8786965" y="3513987"/>
                  <a:ext cx="1915182" cy="369332"/>
                  <a:chOff x="8786965" y="3463769"/>
                  <a:chExt cx="1915182" cy="369332"/>
                </a:xfrm>
              </p:grpSpPr>
              <p:sp>
                <p:nvSpPr>
                  <p:cNvPr id="36" name="Rectangle 35"/>
                  <p:cNvSpPr/>
                  <p:nvPr/>
                </p:nvSpPr>
                <p:spPr>
                  <a:xfrm>
                    <a:off x="8786965" y="3531535"/>
                    <a:ext cx="235671" cy="233800"/>
                  </a:xfrm>
                  <a:prstGeom prst="rect">
                    <a:avLst/>
                  </a:prstGeom>
                  <a:solidFill>
                    <a:srgbClr val="B00707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9010465" y="3463769"/>
                    <a:ext cx="16916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l-GR" dirty="0"/>
                      <a:t>1</a:t>
                    </a:r>
                    <a:r>
                      <a:rPr lang="el-GR" dirty="0" smtClean="0"/>
                      <a:t>% </a:t>
                    </a:r>
                    <a:r>
                      <a:rPr lang="el-GR" dirty="0" err="1" smtClean="0"/>
                      <a:t>Κουρκουμάς</a:t>
                    </a:r>
                    <a:endParaRPr lang="en-GB" dirty="0"/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8786965" y="3915410"/>
                  <a:ext cx="2102079" cy="369332"/>
                  <a:chOff x="8786965" y="3915410"/>
                  <a:chExt cx="2102079" cy="369332"/>
                </a:xfrm>
              </p:grpSpPr>
              <p:sp>
                <p:nvSpPr>
                  <p:cNvPr id="38" name="Rectangle 37"/>
                  <p:cNvSpPr/>
                  <p:nvPr/>
                </p:nvSpPr>
                <p:spPr>
                  <a:xfrm>
                    <a:off x="8786965" y="3983176"/>
                    <a:ext cx="235671" cy="233800"/>
                  </a:xfrm>
                  <a:prstGeom prst="rect">
                    <a:avLst/>
                  </a:prstGeom>
                  <a:solidFill>
                    <a:srgbClr val="1AB5A6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9022636" y="3915410"/>
                    <a:ext cx="186640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l-GR" dirty="0" smtClean="0"/>
                      <a:t>0,5% </a:t>
                    </a:r>
                    <a:r>
                      <a:rPr lang="el-GR" dirty="0" err="1" smtClean="0"/>
                      <a:t>Κουρκουμάς</a:t>
                    </a:r>
                    <a:endParaRPr lang="en-GB" dirty="0"/>
                  </a:p>
                </p:txBody>
              </p:sp>
            </p:grpSp>
          </p:grpSp>
        </p:grpSp>
      </p:grpSp>
      <p:sp>
        <p:nvSpPr>
          <p:cNvPr id="57" name="Rectangle 56"/>
          <p:cNvSpPr/>
          <p:nvPr/>
        </p:nvSpPr>
        <p:spPr>
          <a:xfrm>
            <a:off x="3003016" y="6627808"/>
            <a:ext cx="92289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00" dirty="0" err="1" smtClean="0"/>
              <a:t>Bosmali</a:t>
            </a:r>
            <a:r>
              <a:rPr lang="en-GB" sz="1000" dirty="0" smtClean="0"/>
              <a:t> et al., 2017. Greek </a:t>
            </a:r>
            <a:r>
              <a:rPr lang="en-GB" sz="1000" dirty="0"/>
              <a:t>PDO saffron authentication studies using species specific molecular </a:t>
            </a:r>
            <a:r>
              <a:rPr lang="en-GB" sz="1000" dirty="0" smtClean="0"/>
              <a:t>markers. Food Research International.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15997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45244"/>
          </a:xfrm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solidFill>
                  <a:sysClr val="windowText" lastClr="000000"/>
                </a:solidFill>
                <a:latin typeface="+mn-lt"/>
              </a:rPr>
              <a:t>Ταυτοποίηση Ελληνικής Φέτας</a:t>
            </a:r>
          </a:p>
        </p:txBody>
      </p:sp>
      <p:sp>
        <p:nvSpPr>
          <p:cNvPr id="4" name="AutoShape 5" descr="data:image/jpeg;base64,/9j/4AAQSkZJRgABAQAAAQABAAD/2wCEAAkGBhQSEBUQEBQQFBAWEg8WFBQQFA8QDw8UFBQVFBQQFBQXHCYeFxkjGRQUHy8gIycpLCwsFR4xNTAqNSYrLCkBCQoKDgwOFw8PGCwdHRwpKSwpLCkpKSkpKSkpKSwsKSkqKiksLCkpLCkpKSkpKSkpKSwsKSkpKSksKSksKiwsKf/AABEIALYBFgMBIgACEQEDEQH/xAAcAAABBQEBAQAAAAAAAAAAAAACAAEDBAUGBwj/xAA/EAABAwEEBwYEBAUDBQEAAAABAAIRAwQSITEFBkFRYXGREyKBobHBBzLR8EJSYnIUgpLh8SOisiRDU2NzF//EABoBAAMBAQEBAAAAAAAAAAAAAAABAgMEBQb/xAAlEQEBAAIBBAIBBQEAAAAAAAAAAQIRAwQSITEUUUEFEzJhoSL/2gAMAwEAAhEDEQA/APQgEQCcBEAmggEUJAIgEGYBEAnATgIMwCeE8J4SBQlCeE8IBgnhPCeEAMJQiShADCUIkkGGEoRQkgBhNCOE0IAYTQjhNCAGE0I4TQgBhNCIhMUgAhMjKZAAQmIRFMUAMISjKFMAIQkIyhKCAQkiKSQSgIgEwRhURAIgEgEQSMoTwkE6AUJwEgiCAaE6UJ0AoSSTwlszJIoTSls9FCYJEppS2CCUpAYJfexHcNHSTAJDzT7hooSSTFyexokxTpimRkydMUgYoU5TEoBihTlMgGKZOmQAlCURTFADCSRToCYBEAmCMJkQRJgihAIJ0gETQgGTgKRtLeiJCWzAGJFicVEJep2ZwE7igDk0zvSNIHIErh+80rhSBRyPBJwxTtBnCMUonFARtOzbxnJFOPuEnjAnYPv3SlBlPRAnLsuM+SEvQD3k15CX580IqZ8nHoEbCU8EiVW7QkA7wEnuwT7hpYlCVHQdIK8wrawWizVjde7BzgWON5hgmRBWfLzzjktntNj1IoSsrV/WJlrYXMwe2L7Dm3iN4WqVtjlMpuEZMsrT2slKyt75vVDkxsXjxO4cVw9p14tFV4uG4y+IDBxGBJzWHJ1GHHde6W3piZJpwSXQZkyJMUAJCScpkBZARAJgiCZEjaxMFfs8XAlboKzaSLsXK2W4xzSaMeqjalTsTGf+ERoCJM7PopKTe6OSeoO67l6FLZozRASa0QMBmR7qRwkILuEbnA+RSBhkk4d5u66Z6o7qHaOR9UGjOaU953MeYTvCRb3jyZ6IAG/MOaio5dfVGTB8UrsCPvHFII6x7j/2+4ScEqhwcN7XJMyAKAYjFvJ3so3o3vy/cB1/wo3HEo2YSe8d0j0SacecjqExOP8AKD7IQMt94IMN7uN5eiAukdE8YeLvVDUOB5D1CAkoOxhed/ECxhtoLhmWtf45H0XZaV02yytFWreuXg3ugEiZxg8lwutGnadoq9o0t7O6ACCcRucCJa7HLzK5+pyx7Nflnkw7HpJ9B7a1IkOHQj8pG0Fd7V+IdM2TtWR/EHu9kcbrvzne3b5LztzcTtE9EhQLQQ4EOzAK4OPmy45ZijZ7RbX1Xl9Qlz3EyT97Nyv6vWDtbRSZmL7Z4AYn0VGz0olxjEkiZy2CF2fw80d/qvrRg1t2csX4wBswHmjix785P7T7rvUk6Ze60MmRJigBKSdJAWQiCYJwmRwr9jHd8VRV6x/L4pU4kB9T6omDHqh38yja4RKzUjoDuN5BE4YEcD6JURDQNyMHFAQU8vAIfqPdSU/lHJR1DA/mb6pGcoHn5Z3u9kblDWbIbzd6JAbxtQE94/tZ7og+WxtCA/N/IPUoNEceWCV7PmeiT0wGf7j4pADjnyPomJy5BFGf7XeibYOQQEZGX7x5goagRnYNt5p6SmqBBo3jvR+gep+qEZ+LVI75h/8AMeqj/EOY9UGinP8Ac/1KiccDOcjpITg4H9z/APkVE92B/lx/mCDcj8T7RFlbu7Vs78jkvP8ARtpbiMCCNowwzBG9eg/Eezl9mAAyqNJywGI915zSslwENIvH25ri55MrYxznlZrMLReZ8pOLdxG0KI2m9JbiRjBnE7vZDR0tVpuIaxlRrmPa4PEwDta4ZHiqNCpdMyZgyTvBnLoow4/+d1m2dGOdVLg97GAYlzu61omDG07BAkrvND68WKzsFBhquAxdUufO7aYmV5hVtQGEGBMRGe/BDYzfBu4HoU8bePeUhzcex/8A6HZjkKxG+6PqtCxa12arAbUAJ2PlnmcF41ZbeWnvZRETMf3VqhVnEeCL1fLj71VPcUlyupdktTRerFwokd1j5LuBAPyhdUvS4s7njMrNAySdJaBZCIIQiCZHCuWP5TzCpq5YX5pU1gDPn6oZx8Qjcc/BRlZqPSEDxd6pMdin38ygvQUjDSOHi71KapkfD1RMGB/c71Qn2PokDudChB9R5gqRxnoFGR7eqKZOQtOPOfLJE/ahGf3uSpo3hIbefsjc1DcI2FII3exTfRG4cCgNTZH1QAz/AMm+6Zwxn7xwTGpjkeiJ8xgD4ICN5xH7PdRhsOB4hJx7wnYw+qGmwueCMhv9kjVJ7u/F2H8xVetVz3yz1C1X6KEQ1xAx4nHErk9L2l1nE1dtRuIBuhoIjHfgnfCsfNZ2u9N72tggMBM5zMYHouKr0G3O7fLuN0N8BtXR6Y0723cbltWVdA2Lg5rrJ63S/p+PLO7Ng1GGAS17gSZbGW7AbFYNhpggS5pLcWOxIJ3Ldp3QJOSzdLMBfTrNyxaeYxHv0Sl3Ppl1XTTC9s8yI6uimt7vEkk5nd5LRs+qzqjXXLjbt03jILwQZEjMYZcVQ0ixz6sNMDMnYPqun0RpunSpCm8vJky6ABwwndCLlPtV6XPLimsduXp6JukhxaSCYwc31XU6kmzMq3KzP9Un/Te8ywHY2Nh4qhpW2UrxIOeRyWWbSJwPIzkql893t3/E4uXj7O3V/wBe2pLH1T0oa9maXYvb3XcYyPRbC9TG7m3zPJhcMrjfwZJJJUhZCJMme8NBJwAEknIAISVWs1rS5xDWgSScAAqmr2sLLRVqMpjusa0ycC6TExsC4PWPWJ1pcQ3u0AYaPzn8xG1b/wANLPcNfDvObTMnPAn6rC8u8tT06rw9uG77d7ezHH2QyoqbsXc/YJ6jlTAd7PwQShDsfAeqNqRiaNn3vRdmmZn4BTInk0PYnggdZnHaNu9WUgE+0tqn8K7aR5oallIxnARzV5U7ZW2BLth7D/Htbh65qzSqXhKyqtC/ht2LR0Y2KY5kc4KcFWIShJwSVaIJCp22rHdGZVmvVugnyWW984lKhTtknGDh+IbkLGPADmguZwxjmrzDtOQEq7o2jDJ/MSY3DYFGvKmTRtqsiHCCARxghSW7RDXGWw13kfBUDQqUziJG8YhMnO60agNcHV7LPbTecwultTeGzkfJed1K5Dix7Sx4MFrsCCNhBXt9ntgKG26MoVxdrU6bxIPeaJ65rHk4Jn5j0ul/UMuGduU3HgemLdDQ0GMdiOow/wALAJc6WuG+Zy6L0nWP4RUa/eszzRdORBfS8BmOq4m26uWiw1LlqbeoxLalKXUscGgkgQeB81jlxXGOrHqMObLU/LOfVIABzgTzUItCK12phJunDZKqGoJWHa93HLGSSL10PEOxH3ksq3WZ9FwxJaflPseKu0LRBVu3N7Wk5u0CRzH35q8fDLN3HwxtJdTqA5RTd494Lt5XJfDnRxp2QPOb46N/uSuslejxTWMfJ9blMufKw6SGUlo5F1c5r1byyzXG4Go674ASV0RK5L4h0i6ztePwPk8jgo5LrGtOGS5zblbJZbzxOQyHLb4r0DU1gD3Dez0IXEaHqgiV2Op1b/qC3/1u8iFx4fyjq5t6sdU8xJG/0wQEpV8z+4qNrZXS5B03ZHipQZyUbRgFYpN2pwJGtjmpAghE1UR4ShFCYpkjrVLolZZdJU1rryY2BQtbKmqS2emScMz5DaVpNaGgAZBBZqUCTnHQbkZTkIpQuKJZ1vtOxqdoQ2ivedw9VCSk47k9KnJwxMwOe/koNLSs5f3cA0GXTt4LVags9G626PHjxTlOQhOWdbq/4QcPxHfwUle1bB1VKoZ8kUM20UCwyDgck9ltZJj+6u1mAth3y/eSq6J0fDxA7o27+an8qbdFuCG0saRDwCJBhwBGGRgprVaw0QM/RZ5ql2JV2pjgvijqxTdQNqs1JrarHA1OzEdoz8Ti0YSMDO6V5FTta+knNkEHEEEc14L8QdVjYbT3J7CpLqR3fmpnlI8CFjlhLXp9L1VxnbaqULStOpb+zpOf+KO6N5OAXIstKv0JfAOOIJjLg0LO8evNd96qWaj2T4aW5z7HdfMtf6iT5+q668uS1Isho2YB3zON4rpm1V1Yeo8Hl/nU95JRX0lbJovKoaQs4qMcx2IIhX3qtUCKUuq8ytVkfZKkASycDvG48Vu6t6dYy0Mqkw2HB+9oIz6wtvSVgFQEEA89q5G2aBLHSyZ3bR9V5ueOXFdz09XC4881fFds7Xiz3ovzJJwa8xzgYK8zWihh3vJ30XlppOa7EY9Fs6vNbUrBlR9xu2cz+kKZ1GWV1NIy6WYzdeoWAh7GvBlpEj6q2CoaFVkC6RAECNysNeM5C9CPPvsk19Pe3whuhUSYFU9IWi62BmVaDQAsfSTpN7PdwSpxA56v6Nph3eOQMDiVx+sesQszMINU/I2f9x4BW/h9rCX2W5UMva5/AwTek9Ss+6d2l9l7du2JShZo0nLssPNSP0jlhgtO6J1UlsrXRhmfJZLnSZ++antNe9JHTaFVSBx9jedy17FZrjcfmMT9AoNHWQEXznJjcNkq1aLQGjFE+werUAxOCzXWouk4gbOPFAaxcbx/wo31EAbio6lYMbefOfdG13BSWZl8AjH72qO0BrXXnd+phA2N5DYpu/wcNSsrnntKput2N3DipX20DuswGxVa9qLhGTR5qv2uCJNC+UzztKVLFvGT0UHaTwGZO5crp3X9lKWUAKj8sfkHFxGfIIuUns8cLl4jV1l1ws9iZequl5m7TZ3qj+Q2DicF4frjrhW0hVDnC5SbPZ0xjdnNxO1xgLTtWjqlqrOqOvPe4y47OW4BaVg1WpUjeqkF35WYnxdkPBROX6jpnBr3XIaJ1aqVSO6eW3mTsC7rQ2rTaTgXQSNg+UK3TtYAuUw0DcMuZOZKtWQEmSlu5e1WzGajpLG+BAWhTqrLsmS1LPRW2LkyWWFJTU6KStm0HNUFRquFqiexOpZ76ar2ixh4x67VovpqFzFFjTHLXpzdu0OYyDh5rCtGiwDhLeByXoFxQV7A14ghcfJ00vmO/i6u4+MnE0LVXpfI9+HGR0K1LLr3XaIe1rurVftOr2Hdx8isa12At+ZrhxLZHULls5eP065eHl9xqnXvbc5/24rasGulFzGd4tc4GQcCIMGZyXCGk3ZHWD0KHs27fPBPHqs57Tl0fHl6r0ajrhZiRNppCXXQC4BxdgLsFS6T05ZmsJdWpNOIF57RiMDE7l5wLHZ3fM138ppu8iENXVqzPAl5GJ+ekSGzmZaSt51W56YZdFJff+OC1j1mfVtlWoCX077hTxwDAcIGwbfFbGqGutSg8zRc9pj5SJ8wtmrqNQ/DVs55mqw9C1MzQXYmGGkeLXNKnLm15kaTg3NbdC74k4AtstQ75exsct6kp/EcF3eoVQ2McWOIO6FzdRztrW/fiqrqR3Qsvk5KnSR1zPiOy9HY1g3fLT5LptFaVpVocC66dpiB+ngV5PdIV6xacqUTLf8APNVj1WUvksujlnh7caoawRuwhYzqhc79I8zvK4JnxFrARcpkbAS4xyUL/iHaNjaQ8CfddPycK5fh8j0Vxw55rh9fviCywjs2Q+0uGDdlMHJz/YbVi2jXm1Oyc0ftaPdcvabIHvNR7Gue4y5z+85x3klL5OP0qdHn+a9A+Fusj69nq9o9xd2rnE/uxMRkF09vt1Nh71SmwR+JzZyXjNMlgIYQwbQ3ug8wFE+pvd9VP7/1GnxJvzXqVp1xszZmoXYYXATJ55LEtnxEYMKdMk73kAdAuDdVH6j5Jr/Bo4lH7mdP9jjxb2kta6tfuucWsE92mCAeZnHxVGnUYM2gn9Rw/pCzf4ofmJ4NClo06j/kbHE4lOY2+xcscfEab9KGIyG4Q1qGkXP3x0CmsOrb3YuBJ4ro7Fqy7atZgwy5GVZbNsC3dH6Ncdi17FoANzWzQsoGQWswc+WalYtGwMVpU6MKVrEQC0kY2hASRQnTJchMWqSE0JpV3U1E6krhahLEjUTTTQrjqaA0UtK7lYuQkA5qZ1FRmkp0qZKFp0NSf8zB4YLKtGpjD8jiOByXQlpSlZ5cWOXuNsebLH1XF2jU6oPlx5H6qm7QNVud8eBPmF6BeSJWGXSYV0Y9ZyR5vUszm5ud0KgqE/qPgvTHMBzAPRRPsFM5sZ0CzvRz8VrOuv5jy59d/wCU/wBKiNsf+U9CvT3aDoH/ALbOkKF+rVnP4OhcPdT8O/a/nT6eZG2v/KeiA2x/5T0XpL9U7P8AlP8AU/6qB+plmP4P9zvqnOkv2PnT6ecm01Py+QUT7S/aWjmWhekDUiy/+MJ26mWYf9pnQKp0qb1v9PLalrO2oz+oH0URqz+Jx/a2o72XrzNV7OMqbOgU7NB0hkxvRaTp4zvV2vG20CcqVd3g1g8yrLdE2h+DKLWj9Rc8+y9hZo5gya3opW2YDIDotJwxjeoyrySz6lWl2ZIHABq1LJ8NicXmeeK9KFFGLOtJgyvLa4+x6iUmZ4rZs2gabcmhbbbMpG0FXazudZ9KwgZAKyyzq0KaK4q0i1E2mjDUd1KEyMAnhPCSCMkkkgNCEkkk0nhNdSSQZi1DdSSQZi1CaaSSAE0QgNAJJJGA2cIDZ0kkjCbMhNnSSQewmgm7FJJA2bsUuwTpIGzdgn/hkkkA4syIWcJJIIQs4RCiEkkyEKSe4kkgHupXUkkAoShJJBGhKEkkAimSSQDFJJJAf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AutoShape 7" descr="data:image/jpeg;base64,/9j/4AAQSkZJRgABAQAAAQABAAD/2wCEAAkGBhQSEBUQEBQQFBAWEg8WFBQQFA8QDw8UFBQVFBQQFBQXHCYeFxkjGRQUHy8gIycpLCwsFR4xNTAqNSYrLCkBCQoKDgwOFw8PGCwdHRwpKSwpLCkpKSkpKSkpKSwsKSkqKiksLCkpLCkpKSkpKSkpKSwsKSkpKSksKSksKiwsKf/AABEIALYBFgMBIgACEQEDEQH/xAAcAAABBQEBAQAAAAAAAAAAAAACAAEDBAUGBwj/xAA/EAABAwEEBwYEBAUDBQEAAAABAAIRAwQSITEFBkFRYXGREyKBobHBBzLR8EJSYnIUgpLh8SOisiRDU2NzF//EABoBAAMBAQEBAAAAAAAAAAAAAAABAgMEBQb/xAAlEQEBAAIBBAIBBQEAAAAAAAAAAQIRAwQSITEUUUEFEzJhoSL/2gAMAwEAAhEDEQA/APQgEQCcBEAmggEUJAIgEGYBEAnATgIMwCeE8J4SBQlCeE8IBgnhPCeEAMJQiShADCUIkkGGEoRQkgBhNCOE0IAYTQjhNCAGE0I4TQgBhNCIhMUgAhMjKZAAQmIRFMUAMISjKFMAIQkIyhKCAQkiKSQSgIgEwRhURAIgEgEQSMoTwkE6AUJwEgiCAaE6UJ0AoSSTwlszJIoTSls9FCYJEppS2CCUpAYJfexHcNHSTAJDzT7hooSSTFyexokxTpimRkydMUgYoU5TEoBihTlMgGKZOmQAlCURTFADCSRToCYBEAmCMJkQRJgihAIJ0gETQgGTgKRtLeiJCWzAGJFicVEJep2ZwE7igDk0zvSNIHIErh+80rhSBRyPBJwxTtBnCMUonFARtOzbxnJFOPuEnjAnYPv3SlBlPRAnLsuM+SEvQD3k15CX580IqZ8nHoEbCU8EiVW7QkA7wEnuwT7hpYlCVHQdIK8wrawWizVjde7BzgWON5hgmRBWfLzzjktntNj1IoSsrV/WJlrYXMwe2L7Dm3iN4WqVtjlMpuEZMsrT2slKyt75vVDkxsXjxO4cVw9p14tFV4uG4y+IDBxGBJzWHJ1GHHde6W3piZJpwSXQZkyJMUAJCScpkBZARAJgiCZEjaxMFfs8XAlboKzaSLsXK2W4xzSaMeqjalTsTGf+ERoCJM7PopKTe6OSeoO67l6FLZozRASa0QMBmR7qRwkILuEbnA+RSBhkk4d5u66Z6o7qHaOR9UGjOaU953MeYTvCRb3jyZ6IAG/MOaio5dfVGTB8UrsCPvHFII6x7j/2+4ScEqhwcN7XJMyAKAYjFvJ3so3o3vy/cB1/wo3HEo2YSe8d0j0SacecjqExOP8AKD7IQMt94IMN7uN5eiAukdE8YeLvVDUOB5D1CAkoOxhed/ECxhtoLhmWtf45H0XZaV02yytFWreuXg3ugEiZxg8lwutGnadoq9o0t7O6ACCcRucCJa7HLzK5+pyx7Nflnkw7HpJ9B7a1IkOHQj8pG0Fd7V+IdM2TtWR/EHu9kcbrvzne3b5LztzcTtE9EhQLQQ4EOzAK4OPmy45ZijZ7RbX1Xl9Qlz3EyT97Nyv6vWDtbRSZmL7Z4AYn0VGz0olxjEkiZy2CF2fw80d/qvrRg1t2csX4wBswHmjix785P7T7rvUk6Ze60MmRJigBKSdJAWQiCYJwmRwr9jHd8VRV6x/L4pU4kB9T6omDHqh38yja4RKzUjoDuN5BE4YEcD6JURDQNyMHFAQU8vAIfqPdSU/lHJR1DA/mb6pGcoHn5Z3u9kblDWbIbzd6JAbxtQE94/tZ7og+WxtCA/N/IPUoNEceWCV7PmeiT0wGf7j4pADjnyPomJy5BFGf7XeibYOQQEZGX7x5goagRnYNt5p6SmqBBo3jvR+gep+qEZ+LVI75h/8AMeqj/EOY9UGinP8Ac/1KiccDOcjpITg4H9z/APkVE92B/lx/mCDcj8T7RFlbu7Vs78jkvP8ARtpbiMCCNowwzBG9eg/Eezl9mAAyqNJywGI915zSslwENIvH25ri55MrYxznlZrMLReZ8pOLdxG0KI2m9JbiRjBnE7vZDR0tVpuIaxlRrmPa4PEwDta4ZHiqNCpdMyZgyTvBnLoow4/+d1m2dGOdVLg97GAYlzu61omDG07BAkrvND68WKzsFBhquAxdUufO7aYmV5hVtQGEGBMRGe/BDYzfBu4HoU8bePeUhzcex/8A6HZjkKxG+6PqtCxa12arAbUAJ2PlnmcF41ZbeWnvZRETMf3VqhVnEeCL1fLj71VPcUlyupdktTRerFwokd1j5LuBAPyhdUvS4s7njMrNAySdJaBZCIIQiCZHCuWP5TzCpq5YX5pU1gDPn6oZx8Qjcc/BRlZqPSEDxd6pMdin38ygvQUjDSOHi71KapkfD1RMGB/c71Qn2PokDudChB9R5gqRxnoFGR7eqKZOQtOPOfLJE/ahGf3uSpo3hIbefsjc1DcI2FII3exTfRG4cCgNTZH1QAz/AMm+6Zwxn7xwTGpjkeiJ8xgD4ICN5xH7PdRhsOB4hJx7wnYw+qGmwueCMhv9kjVJ7u/F2H8xVetVz3yz1C1X6KEQ1xAx4nHErk9L2l1nE1dtRuIBuhoIjHfgnfCsfNZ2u9N72tggMBM5zMYHouKr0G3O7fLuN0N8BtXR6Y0723cbltWVdA2Lg5rrJ63S/p+PLO7Ng1GGAS17gSZbGW7AbFYNhpggS5pLcWOxIJ3Ldp3QJOSzdLMBfTrNyxaeYxHv0Sl3Ppl1XTTC9s8yI6uimt7vEkk5nd5LRs+qzqjXXLjbt03jILwQZEjMYZcVQ0ixz6sNMDMnYPqun0RpunSpCm8vJky6ABwwndCLlPtV6XPLimsduXp6JukhxaSCYwc31XU6kmzMq3KzP9Un/Te8ywHY2Nh4qhpW2UrxIOeRyWWbSJwPIzkql893t3/E4uXj7O3V/wBe2pLH1T0oa9maXYvb3XcYyPRbC9TG7m3zPJhcMrjfwZJJJUhZCJMme8NBJwAEknIAISVWs1rS5xDWgSScAAqmr2sLLRVqMpjusa0ycC6TExsC4PWPWJ1pcQ3u0AYaPzn8xG1b/wANLPcNfDvObTMnPAn6rC8u8tT06rw9uG77d7ezHH2QyoqbsXc/YJ6jlTAd7PwQShDsfAeqNqRiaNn3vRdmmZn4BTInk0PYnggdZnHaNu9WUgE+0tqn8K7aR5oallIxnARzV5U7ZW2BLth7D/Htbh65qzSqXhKyqtC/ht2LR0Y2KY5kc4KcFWIShJwSVaIJCp22rHdGZVmvVugnyWW984lKhTtknGDh+IbkLGPADmguZwxjmrzDtOQEq7o2jDJ/MSY3DYFGvKmTRtqsiHCCARxghSW7RDXGWw13kfBUDQqUziJG8YhMnO60agNcHV7LPbTecwultTeGzkfJed1K5Dix7Sx4MFrsCCNhBXt9ntgKG26MoVxdrU6bxIPeaJ65rHk4Jn5j0ul/UMuGduU3HgemLdDQ0GMdiOow/wALAJc6WuG+Zy6L0nWP4RUa/eszzRdORBfS8BmOq4m26uWiw1LlqbeoxLalKXUscGgkgQeB81jlxXGOrHqMObLU/LOfVIABzgTzUItCK12phJunDZKqGoJWHa93HLGSSL10PEOxH3ksq3WZ9FwxJaflPseKu0LRBVu3N7Wk5u0CRzH35q8fDLN3HwxtJdTqA5RTd494Lt5XJfDnRxp2QPOb46N/uSuslejxTWMfJ9blMufKw6SGUlo5F1c5r1byyzXG4Go674ASV0RK5L4h0i6ztePwPk8jgo5LrGtOGS5zblbJZbzxOQyHLb4r0DU1gD3Dez0IXEaHqgiV2Op1b/qC3/1u8iFx4fyjq5t6sdU8xJG/0wQEpV8z+4qNrZXS5B03ZHipQZyUbRgFYpN2pwJGtjmpAghE1UR4ShFCYpkjrVLolZZdJU1rryY2BQtbKmqS2emScMz5DaVpNaGgAZBBZqUCTnHQbkZTkIpQuKJZ1vtOxqdoQ2ivedw9VCSk47k9KnJwxMwOe/koNLSs5f3cA0GXTt4LVags9G626PHjxTlOQhOWdbq/4QcPxHfwUle1bB1VKoZ8kUM20UCwyDgck9ltZJj+6u1mAth3y/eSq6J0fDxA7o27+an8qbdFuCG0saRDwCJBhwBGGRgprVaw0QM/RZ5ql2JV2pjgvijqxTdQNqs1JrarHA1OzEdoz8Ti0YSMDO6V5FTta+knNkEHEEEc14L8QdVjYbT3J7CpLqR3fmpnlI8CFjlhLXp9L1VxnbaqULStOpb+zpOf+KO6N5OAXIstKv0JfAOOIJjLg0LO8evNd96qWaj2T4aW5z7HdfMtf6iT5+q668uS1Isho2YB3zON4rpm1V1Yeo8Hl/nU95JRX0lbJovKoaQs4qMcx2IIhX3qtUCKUuq8ytVkfZKkASycDvG48Vu6t6dYy0Mqkw2HB+9oIz6wtvSVgFQEEA89q5G2aBLHSyZ3bR9V5ueOXFdz09XC4881fFds7Xiz3ovzJJwa8xzgYK8zWihh3vJ30XlppOa7EY9Fs6vNbUrBlR9xu2cz+kKZ1GWV1NIy6WYzdeoWAh7GvBlpEj6q2CoaFVkC6RAECNysNeM5C9CPPvsk19Pe3whuhUSYFU9IWi62BmVaDQAsfSTpN7PdwSpxA56v6Nph3eOQMDiVx+sesQszMINU/I2f9x4BW/h9rCX2W5UMva5/AwTek9Ss+6d2l9l7du2JShZo0nLssPNSP0jlhgtO6J1UlsrXRhmfJZLnSZ++antNe9JHTaFVSBx9jedy17FZrjcfmMT9AoNHWQEXznJjcNkq1aLQGjFE+werUAxOCzXWouk4gbOPFAaxcbx/wo31EAbio6lYMbefOfdG13BSWZl8AjH72qO0BrXXnd+phA2N5DYpu/wcNSsrnntKput2N3DipX20DuswGxVa9qLhGTR5qv2uCJNC+UzztKVLFvGT0UHaTwGZO5crp3X9lKWUAKj8sfkHFxGfIIuUns8cLl4jV1l1ws9iZequl5m7TZ3qj+Q2DicF4frjrhW0hVDnC5SbPZ0xjdnNxO1xgLTtWjqlqrOqOvPe4y47OW4BaVg1WpUjeqkF35WYnxdkPBROX6jpnBr3XIaJ1aqVSO6eW3mTsC7rQ2rTaTgXQSNg+UK3TtYAuUw0DcMuZOZKtWQEmSlu5e1WzGajpLG+BAWhTqrLsmS1LPRW2LkyWWFJTU6KStm0HNUFRquFqiexOpZ76ar2ixh4x67VovpqFzFFjTHLXpzdu0OYyDh5rCtGiwDhLeByXoFxQV7A14ghcfJ00vmO/i6u4+MnE0LVXpfI9+HGR0K1LLr3XaIe1rurVftOr2Hdx8isa12At+ZrhxLZHULls5eP065eHl9xqnXvbc5/24rasGulFzGd4tc4GQcCIMGZyXCGk3ZHWD0KHs27fPBPHqs57Tl0fHl6r0ajrhZiRNppCXXQC4BxdgLsFS6T05ZmsJdWpNOIF57RiMDE7l5wLHZ3fM138ppu8iENXVqzPAl5GJ+ekSGzmZaSt51W56YZdFJff+OC1j1mfVtlWoCX077hTxwDAcIGwbfFbGqGutSg8zRc9pj5SJ8wtmrqNQ/DVs55mqw9C1MzQXYmGGkeLXNKnLm15kaTg3NbdC74k4AtstQ75exsct6kp/EcF3eoVQ2McWOIO6FzdRztrW/fiqrqR3Qsvk5KnSR1zPiOy9HY1g3fLT5LptFaVpVocC66dpiB+ngV5PdIV6xacqUTLf8APNVj1WUvksujlnh7caoawRuwhYzqhc79I8zvK4JnxFrARcpkbAS4xyUL/iHaNjaQ8CfddPycK5fh8j0Vxw55rh9fviCywjs2Q+0uGDdlMHJz/YbVi2jXm1Oyc0ftaPdcvabIHvNR7Gue4y5z+85x3klL5OP0qdHn+a9A+Fusj69nq9o9xd2rnE/uxMRkF09vt1Nh71SmwR+JzZyXjNMlgIYQwbQ3ug8wFE+pvd9VP7/1GnxJvzXqVp1xszZmoXYYXATJ55LEtnxEYMKdMk73kAdAuDdVH6j5Jr/Bo4lH7mdP9jjxb2kta6tfuucWsE92mCAeZnHxVGnUYM2gn9Rw/pCzf4ofmJ4NClo06j/kbHE4lOY2+xcscfEab9KGIyG4Q1qGkXP3x0CmsOrb3YuBJ4ro7Fqy7atZgwy5GVZbNsC3dH6Ncdi17FoANzWzQsoGQWswc+WalYtGwMVpU6MKVrEQC0kY2hASRQnTJchMWqSE0JpV3U1E6krhahLEjUTTTQrjqaA0UtK7lYuQkA5qZ1FRmkp0qZKFp0NSf8zB4YLKtGpjD8jiOByXQlpSlZ5cWOXuNsebLH1XF2jU6oPlx5H6qm7QNVud8eBPmF6BeSJWGXSYV0Y9ZyR5vUszm5ud0KgqE/qPgvTHMBzAPRRPsFM5sZ0CzvRz8VrOuv5jy59d/wCU/wBKiNsf+U9CvT3aDoH/ALbOkKF+rVnP4OhcPdT8O/a/nT6eZG2v/KeiA2x/5T0XpL9U7P8AlP8AU/6qB+plmP4P9zvqnOkv2PnT6ecm01Py+QUT7S/aWjmWhekDUiy/+MJ26mWYf9pnQKp0qb1v9PLalrO2oz+oH0URqz+Jx/a2o72XrzNV7OMqbOgU7NB0hkxvRaTp4zvV2vG20CcqVd3g1g8yrLdE2h+DKLWj9Rc8+y9hZo5gya3opW2YDIDotJwxjeoyrySz6lWl2ZIHABq1LJ8NicXmeeK9KFFGLOtJgyvLa4+x6iUmZ4rZs2gabcmhbbbMpG0FXazudZ9KwgZAKyyzq0KaK4q0i1E2mjDUd1KEyMAnhPCSCMkkkgNCEkkk0nhNdSSQZi1DdSSQZi1CaaSSAE0QgNAJJJGA2cIDZ0kkjCbMhNnSSQewmgm7FJJA2bsUuwTpIGzdgn/hkkkA4syIWcJJIIQs4RCiEkkyEKSe4kkgHupXUkkAoShJJBGhKEkkAimSSQDFJJJAf//Z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" name="AutoShape 9" descr="data:image/jpeg;base64,/9j/4AAQSkZJRgABAQAAAQABAAD/2wCEAAkGBhQSEBUQEBQQFBAWEg8WFBQQFA8QDw8UFBQVFBQQFBQXHCYeFxkjGRQUHy8gIycpLCwsFR4xNTAqNSYrLCkBCQoKDgwOFw8PGCwdHRwpKSwpLCkpKSkpKSkpKSwsKSkqKiksLCkpLCkpKSkpKSkpKSwsKSkpKSksKSksKiwsKf/AABEIALYBFgMBIgACEQEDEQH/xAAcAAABBQEBAQAAAAAAAAAAAAACAAEDBAUGBwj/xAA/EAABAwEEBwYEBAUDBQEAAAABAAIRAwQSITEFBkFRYXGREyKBobHBBzLR8EJSYnIUgpLh8SOisiRDU2NzF//EABoBAAMBAQEBAAAAAAAAAAAAAAABAgMEBQb/xAAlEQEBAAIBBAIBBQEAAAAAAAAAAQIRAwQSITEUUUEFEzJhoSL/2gAMAwEAAhEDEQA/APQgEQCcBEAmggEUJAIgEGYBEAnATgIMwCeE8J4SBQlCeE8IBgnhPCeEAMJQiShADCUIkkGGEoRQkgBhNCOE0IAYTQjhNCAGE0I4TQgBhNCIhMUgAhMjKZAAQmIRFMUAMISjKFMAIQkIyhKCAQkiKSQSgIgEwRhURAIgEgEQSMoTwkE6AUJwEgiCAaE6UJ0AoSSTwlszJIoTSls9FCYJEppS2CCUpAYJfexHcNHSTAJDzT7hooSSTFyexokxTpimRkydMUgYoU5TEoBihTlMgGKZOmQAlCURTFADCSRToCYBEAmCMJkQRJgihAIJ0gETQgGTgKRtLeiJCWzAGJFicVEJep2ZwE7igDk0zvSNIHIErh+80rhSBRyPBJwxTtBnCMUonFARtOzbxnJFOPuEnjAnYPv3SlBlPRAnLsuM+SEvQD3k15CX580IqZ8nHoEbCU8EiVW7QkA7wEnuwT7hpYlCVHQdIK8wrawWizVjde7BzgWON5hgmRBWfLzzjktntNj1IoSsrV/WJlrYXMwe2L7Dm3iN4WqVtjlMpuEZMsrT2slKyt75vVDkxsXjxO4cVw9p14tFV4uG4y+IDBxGBJzWHJ1GHHde6W3piZJpwSXQZkyJMUAJCScpkBZARAJgiCZEjaxMFfs8XAlboKzaSLsXK2W4xzSaMeqjalTsTGf+ERoCJM7PopKTe6OSeoO67l6FLZozRASa0QMBmR7qRwkILuEbnA+RSBhkk4d5u66Z6o7qHaOR9UGjOaU953MeYTvCRb3jyZ6IAG/MOaio5dfVGTB8UrsCPvHFII6x7j/2+4ScEqhwcN7XJMyAKAYjFvJ3so3o3vy/cB1/wo3HEo2YSe8d0j0SacecjqExOP8AKD7IQMt94IMN7uN5eiAukdE8YeLvVDUOB5D1CAkoOxhed/ECxhtoLhmWtf45H0XZaV02yytFWreuXg3ugEiZxg8lwutGnadoq9o0t7O6ACCcRucCJa7HLzK5+pyx7Nflnkw7HpJ9B7a1IkOHQj8pG0Fd7V+IdM2TtWR/EHu9kcbrvzne3b5LztzcTtE9EhQLQQ4EOzAK4OPmy45ZijZ7RbX1Xl9Qlz3EyT97Nyv6vWDtbRSZmL7Z4AYn0VGz0olxjEkiZy2CF2fw80d/qvrRg1t2csX4wBswHmjix785P7T7rvUk6Ze60MmRJigBKSdJAWQiCYJwmRwr9jHd8VRV6x/L4pU4kB9T6omDHqh38yja4RKzUjoDuN5BE4YEcD6JURDQNyMHFAQU8vAIfqPdSU/lHJR1DA/mb6pGcoHn5Z3u9kblDWbIbzd6JAbxtQE94/tZ7og+WxtCA/N/IPUoNEceWCV7PmeiT0wGf7j4pADjnyPomJy5BFGf7XeibYOQQEZGX7x5goagRnYNt5p6SmqBBo3jvR+gep+qEZ+LVI75h/8AMeqj/EOY9UGinP8Ac/1KiccDOcjpITg4H9z/APkVE92B/lx/mCDcj8T7RFlbu7Vs78jkvP8ARtpbiMCCNowwzBG9eg/Eezl9mAAyqNJywGI915zSslwENIvH25ri55MrYxznlZrMLReZ8pOLdxG0KI2m9JbiRjBnE7vZDR0tVpuIaxlRrmPa4PEwDta4ZHiqNCpdMyZgyTvBnLoow4/+d1m2dGOdVLg97GAYlzu61omDG07BAkrvND68WKzsFBhquAxdUufO7aYmV5hVtQGEGBMRGe/BDYzfBu4HoU8bePeUhzcex/8A6HZjkKxG+6PqtCxa12arAbUAJ2PlnmcF41ZbeWnvZRETMf3VqhVnEeCL1fLj71VPcUlyupdktTRerFwokd1j5LuBAPyhdUvS4s7njMrNAySdJaBZCIIQiCZHCuWP5TzCpq5YX5pU1gDPn6oZx8Qjcc/BRlZqPSEDxd6pMdin38ygvQUjDSOHi71KapkfD1RMGB/c71Qn2PokDudChB9R5gqRxnoFGR7eqKZOQtOPOfLJE/ahGf3uSpo3hIbefsjc1DcI2FII3exTfRG4cCgNTZH1QAz/AMm+6Zwxn7xwTGpjkeiJ8xgD4ICN5xH7PdRhsOB4hJx7wnYw+qGmwueCMhv9kjVJ7u/F2H8xVetVz3yz1C1X6KEQ1xAx4nHErk9L2l1nE1dtRuIBuhoIjHfgnfCsfNZ2u9N72tggMBM5zMYHouKr0G3O7fLuN0N8BtXR6Y0723cbltWVdA2Lg5rrJ63S/p+PLO7Ng1GGAS17gSZbGW7AbFYNhpggS5pLcWOxIJ3Ldp3QJOSzdLMBfTrNyxaeYxHv0Sl3Ppl1XTTC9s8yI6uimt7vEkk5nd5LRs+qzqjXXLjbt03jILwQZEjMYZcVQ0ixz6sNMDMnYPqun0RpunSpCm8vJky6ABwwndCLlPtV6XPLimsduXp6JukhxaSCYwc31XU6kmzMq3KzP9Un/Te8ywHY2Nh4qhpW2UrxIOeRyWWbSJwPIzkql893t3/E4uXj7O3V/wBe2pLH1T0oa9maXYvb3XcYyPRbC9TG7m3zPJhcMrjfwZJJJUhZCJMme8NBJwAEknIAISVWs1rS5xDWgSScAAqmr2sLLRVqMpjusa0ycC6TExsC4PWPWJ1pcQ3u0AYaPzn8xG1b/wANLPcNfDvObTMnPAn6rC8u8tT06rw9uG77d7ezHH2QyoqbsXc/YJ6jlTAd7PwQShDsfAeqNqRiaNn3vRdmmZn4BTInk0PYnggdZnHaNu9WUgE+0tqn8K7aR5oallIxnARzV5U7ZW2BLth7D/Htbh65qzSqXhKyqtC/ht2LR0Y2KY5kc4KcFWIShJwSVaIJCp22rHdGZVmvVugnyWW984lKhTtknGDh+IbkLGPADmguZwxjmrzDtOQEq7o2jDJ/MSY3DYFGvKmTRtqsiHCCARxghSW7RDXGWw13kfBUDQqUziJG8YhMnO60agNcHV7LPbTecwultTeGzkfJed1K5Dix7Sx4MFrsCCNhBXt9ntgKG26MoVxdrU6bxIPeaJ65rHk4Jn5j0ul/UMuGduU3HgemLdDQ0GMdiOow/wALAJc6WuG+Zy6L0nWP4RUa/eszzRdORBfS8BmOq4m26uWiw1LlqbeoxLalKXUscGgkgQeB81jlxXGOrHqMObLU/LOfVIABzgTzUItCK12phJunDZKqGoJWHa93HLGSSL10PEOxH3ksq3WZ9FwxJaflPseKu0LRBVu3N7Wk5u0CRzH35q8fDLN3HwxtJdTqA5RTd494Lt5XJfDnRxp2QPOb46N/uSuslejxTWMfJ9blMufKw6SGUlo5F1c5r1byyzXG4Go674ASV0RK5L4h0i6ztePwPk8jgo5LrGtOGS5zblbJZbzxOQyHLb4r0DU1gD3Dez0IXEaHqgiV2Op1b/qC3/1u8iFx4fyjq5t6sdU8xJG/0wQEpV8z+4qNrZXS5B03ZHipQZyUbRgFYpN2pwJGtjmpAghE1UR4ShFCYpkjrVLolZZdJU1rryY2BQtbKmqS2emScMz5DaVpNaGgAZBBZqUCTnHQbkZTkIpQuKJZ1vtOxqdoQ2ivedw9VCSk47k9KnJwxMwOe/koNLSs5f3cA0GXTt4LVags9G626PHjxTlOQhOWdbq/4QcPxHfwUle1bB1VKoZ8kUM20UCwyDgck9ltZJj+6u1mAth3y/eSq6J0fDxA7o27+an8qbdFuCG0saRDwCJBhwBGGRgprVaw0QM/RZ5ql2JV2pjgvijqxTdQNqs1JrarHA1OzEdoz8Ti0YSMDO6V5FTta+knNkEHEEEc14L8QdVjYbT3J7CpLqR3fmpnlI8CFjlhLXp9L1VxnbaqULStOpb+zpOf+KO6N5OAXIstKv0JfAOOIJjLg0LO8evNd96qWaj2T4aW5z7HdfMtf6iT5+q668uS1Isho2YB3zON4rpm1V1Yeo8Hl/nU95JRX0lbJovKoaQs4qMcx2IIhX3qtUCKUuq8ytVkfZKkASycDvG48Vu6t6dYy0Mqkw2HB+9oIz6wtvSVgFQEEA89q5G2aBLHSyZ3bR9V5ueOXFdz09XC4881fFds7Xiz3ovzJJwa8xzgYK8zWihh3vJ30XlppOa7EY9Fs6vNbUrBlR9xu2cz+kKZ1GWV1NIy6WYzdeoWAh7GvBlpEj6q2CoaFVkC6RAECNysNeM5C9CPPvsk19Pe3whuhUSYFU9IWi62BmVaDQAsfSTpN7PdwSpxA56v6Nph3eOQMDiVx+sesQszMINU/I2f9x4BW/h9rCX2W5UMva5/AwTek9Ss+6d2l9l7du2JShZo0nLssPNSP0jlhgtO6J1UlsrXRhmfJZLnSZ++antNe9JHTaFVSBx9jedy17FZrjcfmMT9AoNHWQEXznJjcNkq1aLQGjFE+werUAxOCzXWouk4gbOPFAaxcbx/wo31EAbio6lYMbefOfdG13BSWZl8AjH72qO0BrXXnd+phA2N5DYpu/wcNSsrnntKput2N3DipX20DuswGxVa9qLhGTR5qv2uCJNC+UzztKVLFvGT0UHaTwGZO5crp3X9lKWUAKj8sfkHFxGfIIuUns8cLl4jV1l1ws9iZequl5m7TZ3qj+Q2DicF4frjrhW0hVDnC5SbPZ0xjdnNxO1xgLTtWjqlqrOqOvPe4y47OW4BaVg1WpUjeqkF35WYnxdkPBROX6jpnBr3XIaJ1aqVSO6eW3mTsC7rQ2rTaTgXQSNg+UK3TtYAuUw0DcMuZOZKtWQEmSlu5e1WzGajpLG+BAWhTqrLsmS1LPRW2LkyWWFJTU6KStm0HNUFRquFqiexOpZ76ar2ixh4x67VovpqFzFFjTHLXpzdu0OYyDh5rCtGiwDhLeByXoFxQV7A14ghcfJ00vmO/i6u4+MnE0LVXpfI9+HGR0K1LLr3XaIe1rurVftOr2Hdx8isa12At+ZrhxLZHULls5eP065eHl9xqnXvbc5/24rasGulFzGd4tc4GQcCIMGZyXCGk3ZHWD0KHs27fPBPHqs57Tl0fHl6r0ajrhZiRNppCXXQC4BxdgLsFS6T05ZmsJdWpNOIF57RiMDE7l5wLHZ3fM138ppu8iENXVqzPAl5GJ+ekSGzmZaSt51W56YZdFJff+OC1j1mfVtlWoCX077hTxwDAcIGwbfFbGqGutSg8zRc9pj5SJ8wtmrqNQ/DVs55mqw9C1MzQXYmGGkeLXNKnLm15kaTg3NbdC74k4AtstQ75exsct6kp/EcF3eoVQ2McWOIO6FzdRztrW/fiqrqR3Qsvk5KnSR1zPiOy9HY1g3fLT5LptFaVpVocC66dpiB+ngV5PdIV6xacqUTLf8APNVj1WUvksujlnh7caoawRuwhYzqhc79I8zvK4JnxFrARcpkbAS4xyUL/iHaNjaQ8CfddPycK5fh8j0Vxw55rh9fviCywjs2Q+0uGDdlMHJz/YbVi2jXm1Oyc0ftaPdcvabIHvNR7Gue4y5z+85x3klL5OP0qdHn+a9A+Fusj69nq9o9xd2rnE/uxMRkF09vt1Nh71SmwR+JzZyXjNMlgIYQwbQ3ug8wFE+pvd9VP7/1GnxJvzXqVp1xszZmoXYYXATJ55LEtnxEYMKdMk73kAdAuDdVH6j5Jr/Bo4lH7mdP9jjxb2kta6tfuucWsE92mCAeZnHxVGnUYM2gn9Rw/pCzf4ofmJ4NClo06j/kbHE4lOY2+xcscfEab9KGIyG4Q1qGkXP3x0CmsOrb3YuBJ4ro7Fqy7atZgwy5GVZbNsC3dH6Ncdi17FoANzWzQsoGQWswc+WalYtGwMVpU6MKVrEQC0kY2hASRQnTJchMWqSE0JpV3U1E6krhahLEjUTTTQrjqaA0UtK7lYuQkA5qZ1FRmkp0qZKFp0NSf8zB4YLKtGpjD8jiOByXQlpSlZ5cWOXuNsebLH1XF2jU6oPlx5H6qm7QNVud8eBPmF6BeSJWGXSYV0Y9ZyR5vUszm5ud0KgqE/qPgvTHMBzAPRRPsFM5sZ0CzvRz8VrOuv5jy59d/wCU/wBKiNsf+U9CvT3aDoH/ALbOkKF+rVnP4OhcPdT8O/a/nT6eZG2v/KeiA2x/5T0XpL9U7P8AlP8AU/6qB+plmP4P9zvqnOkv2PnT6ecm01Py+QUT7S/aWjmWhekDUiy/+MJ26mWYf9pnQKp0qb1v9PLalrO2oz+oH0URqz+Jx/a2o72XrzNV7OMqbOgU7NB0hkxvRaTp4zvV2vG20CcqVd3g1g8yrLdE2h+DKLWj9Rc8+y9hZo5gya3opW2YDIDotJwxjeoyrySz6lWl2ZIHABq1LJ8NicXmeeK9KFFGLOtJgyvLa4+x6iUmZ4rZs2gabcmhbbbMpG0FXazudZ9KwgZAKyyzq0KaK4q0i1E2mjDUd1KEyMAnhPCSCMkkkgNCEkkk0nhNdSSQZi1DdSSQZi1CaaSSAE0QgNAJJJGA2cIDZ0kkjCbMhNnSSQewmgm7FJJA2bsUuwTpIGzdgn/hkkkA4syIWcJJIIQs4RCiEkkyEKSe4kkgHupXUkkAoShJJBGhKEkkAimSSQDFJJJAf//Z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2506"/>
            <a:ext cx="3474549" cy="145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2657624" y="845244"/>
            <a:ext cx="6876753" cy="4108812"/>
            <a:chOff x="2497748" y="845244"/>
            <a:chExt cx="6876753" cy="4108812"/>
          </a:xfrm>
        </p:grpSpPr>
        <p:grpSp>
          <p:nvGrpSpPr>
            <p:cNvPr id="3" name="Group 2"/>
            <p:cNvGrpSpPr/>
            <p:nvPr/>
          </p:nvGrpSpPr>
          <p:grpSpPr>
            <a:xfrm>
              <a:off x="2497748" y="845244"/>
              <a:ext cx="6876753" cy="4108812"/>
              <a:chOff x="2433093" y="1268760"/>
              <a:chExt cx="6876753" cy="4108812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3093" y="1268760"/>
                <a:ext cx="6876753" cy="4108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8" name="Ευθύγραμμο βέλος σύνδεσης 7"/>
              <p:cNvCxnSpPr/>
              <p:nvPr/>
            </p:nvCxnSpPr>
            <p:spPr>
              <a:xfrm flipV="1">
                <a:off x="3935761" y="3640664"/>
                <a:ext cx="653931" cy="8684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2999656" y="4509121"/>
                <a:ext cx="28083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3200" dirty="0"/>
                  <a:t>Ελληνική φέτα</a:t>
                </a:r>
                <a:endParaRPr lang="en-US" sz="3200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5411644" y="1154033"/>
              <a:ext cx="2808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200" dirty="0" smtClean="0"/>
                <a:t>Κατσικίσιο τυρί</a:t>
              </a:r>
              <a:endParaRPr lang="en-US" sz="3200" dirty="0"/>
            </a:p>
          </p:txBody>
        </p:sp>
        <p:cxnSp>
          <p:nvCxnSpPr>
            <p:cNvPr id="12" name="Ευθύγραμμο βέλος σύνδεσης 7"/>
            <p:cNvCxnSpPr/>
            <p:nvPr/>
          </p:nvCxnSpPr>
          <p:spPr>
            <a:xfrm flipH="1">
              <a:off x="6400800" y="1738808"/>
              <a:ext cx="415001" cy="77134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592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536723"/>
              </p:ext>
            </p:extLst>
          </p:nvPr>
        </p:nvGraphicFramePr>
        <p:xfrm>
          <a:off x="3942551" y="1790039"/>
          <a:ext cx="4904740" cy="169945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15060">
                  <a:extLst>
                    <a:ext uri="{9D8B030D-6E8A-4147-A177-3AD203B41FA5}">
                      <a16:colId xmlns:a16="http://schemas.microsoft.com/office/drawing/2014/main" val="1126485331"/>
                    </a:ext>
                  </a:extLst>
                </a:gridCol>
                <a:gridCol w="2021840">
                  <a:extLst>
                    <a:ext uri="{9D8B030D-6E8A-4147-A177-3AD203B41FA5}">
                      <a16:colId xmlns:a16="http://schemas.microsoft.com/office/drawing/2014/main" val="522691138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1929404418"/>
                    </a:ext>
                  </a:extLst>
                </a:gridCol>
              </a:tblGrid>
              <a:tr h="195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err="1">
                          <a:effectLst/>
                        </a:rPr>
                        <a:t>Εκκινητές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effectLst/>
                        </a:rPr>
                        <a:t>Αλληλουχίες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effectLst/>
                        </a:rPr>
                        <a:t>Περιγραφή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3010673"/>
                  </a:ext>
                </a:extLst>
              </a:tr>
              <a:tr h="225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CDLOOP_F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CCCAATCCTAACCCAACTTAGATACC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Εξειδικευμένη ενίσχυση τμήματος της </a:t>
                      </a:r>
                      <a:r>
                        <a:rPr lang="el-GR" sz="1000" dirty="0" err="1">
                          <a:effectLst/>
                        </a:rPr>
                        <a:t>μιτοχονδριακής</a:t>
                      </a:r>
                      <a:r>
                        <a:rPr lang="el-GR" sz="1000" dirty="0">
                          <a:effectLst/>
                        </a:rPr>
                        <a:t> περιοχής </a:t>
                      </a:r>
                      <a:r>
                        <a:rPr lang="en-GB" sz="1000" dirty="0">
                          <a:effectLst/>
                        </a:rPr>
                        <a:t>D</a:t>
                      </a:r>
                      <a:r>
                        <a:rPr lang="el-GR" sz="1000" dirty="0">
                          <a:effectLst/>
                        </a:rPr>
                        <a:t>-</a:t>
                      </a:r>
                      <a:r>
                        <a:rPr lang="en-GB" sz="1000" dirty="0">
                          <a:effectLst/>
                        </a:rPr>
                        <a:t>Loop</a:t>
                      </a:r>
                      <a:r>
                        <a:rPr lang="el-GR" sz="1000" dirty="0">
                          <a:effectLst/>
                        </a:rPr>
                        <a:t> σε </a:t>
                      </a:r>
                      <a:r>
                        <a:rPr lang="el-GR" sz="1000" dirty="0" smtClean="0">
                          <a:effectLst/>
                        </a:rPr>
                        <a:t>αίγες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634370"/>
                  </a:ext>
                </a:extLst>
              </a:tr>
              <a:tr h="225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CDLOOP_R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TGTGTAGGCGAGCGGTGTAA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007227"/>
                  </a:ext>
                </a:extLst>
              </a:tr>
              <a:tr h="2256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ODLOOP_F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ACTCCACAAGCCCACATAACA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Εξειδικευμένη ενίσχυση τμήματος της </a:t>
                      </a:r>
                      <a:r>
                        <a:rPr lang="el-GR" sz="1000" dirty="0" err="1">
                          <a:effectLst/>
                        </a:rPr>
                        <a:t>μιτοχονδριακής</a:t>
                      </a:r>
                      <a:r>
                        <a:rPr lang="el-GR" sz="1000" dirty="0">
                          <a:effectLst/>
                        </a:rPr>
                        <a:t> περιοχής </a:t>
                      </a:r>
                      <a:r>
                        <a:rPr lang="en-GB" sz="1000" dirty="0">
                          <a:effectLst/>
                        </a:rPr>
                        <a:t>D</a:t>
                      </a:r>
                      <a:r>
                        <a:rPr lang="el-GR" sz="1000" dirty="0">
                          <a:effectLst/>
                        </a:rPr>
                        <a:t>-</a:t>
                      </a:r>
                      <a:r>
                        <a:rPr lang="en-GB" sz="1000" dirty="0">
                          <a:effectLst/>
                        </a:rPr>
                        <a:t>Loop</a:t>
                      </a:r>
                      <a:r>
                        <a:rPr lang="el-GR" sz="1000" dirty="0">
                          <a:effectLst/>
                        </a:rPr>
                        <a:t> σε πρόβατα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745967"/>
                  </a:ext>
                </a:extLst>
              </a:tr>
              <a:tr h="2256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ODLOOP_R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GGGTTTATGAACGCTCATGTCC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396666"/>
                  </a:ext>
                </a:extLst>
              </a:tr>
              <a:tr h="2256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BosTaurus12S_F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GTACTACTAGCAACAGCTTA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Εξειδικευμένη ενίσχυση τμήματος του 12</a:t>
                      </a:r>
                      <a:r>
                        <a:rPr lang="en-GB" sz="1000" dirty="0">
                          <a:effectLst/>
                        </a:rPr>
                        <a:t>S</a:t>
                      </a:r>
                      <a:r>
                        <a:rPr lang="el-GR" sz="1000" dirty="0">
                          <a:effectLst/>
                        </a:rPr>
                        <a:t> γονιδίου σε βοοειδή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32847"/>
                  </a:ext>
                </a:extLst>
              </a:tr>
              <a:tr h="2256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BosTaurus12S_R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GCTTGATTCTCTTGGTGTAGAG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1597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/>
              <a:t>ΑΓΡΟΤΑΥΤΟΤΗΤΑ: ΕΞΕΙΔΙΚΕΥΜΕΝΟΙ </a:t>
            </a:r>
            <a:r>
              <a:rPr lang="el-GR" sz="3200" b="1" dirty="0"/>
              <a:t>ΕΚΚΙΝΗΤΕΣ ΓΙΑ ΤΗΝ </a:t>
            </a:r>
            <a:r>
              <a:rPr lang="en-GB" sz="3200" b="1" dirty="0"/>
              <a:t>HRM</a:t>
            </a:r>
            <a:r>
              <a:rPr lang="el-GR" sz="3200" b="1" dirty="0"/>
              <a:t> ΑΝΑΛΥΣΗ ΖΩΙΚΩΝ ΔΕΙΓΜΑΤΩΝ</a:t>
            </a:r>
          </a:p>
        </p:txBody>
      </p:sp>
      <p:pic>
        <p:nvPicPr>
          <p:cNvPr id="3078" name="Picture 6" descr="File:Domestic goat kid in capewe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905" y="1790039"/>
            <a:ext cx="2216455" cy="147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8847292" y="2216150"/>
            <a:ext cx="6026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3" idx="3"/>
          </p:cNvCxnSpPr>
          <p:nvPr/>
        </p:nvCxnSpPr>
        <p:spPr>
          <a:xfrm>
            <a:off x="8847291" y="2639766"/>
            <a:ext cx="725832" cy="249572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5400000">
            <a:off x="7148142" y="4139416"/>
            <a:ext cx="1671559" cy="32218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922225" y="3233896"/>
            <a:ext cx="183575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/>
              <a:t>https://en.wikipedia.org/wiki/Goat</a:t>
            </a:r>
          </a:p>
        </p:txBody>
      </p:sp>
      <p:pic>
        <p:nvPicPr>
          <p:cNvPr id="1026" name="Picture 2" descr="https://upload.wikimedia.org/wikipedia/commons/thumb/0/0c/Cow_female_black_white.jpg/1280px-Cow_female_black_whi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651" y="4389054"/>
            <a:ext cx="1937177" cy="148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847291" y="10467928"/>
            <a:ext cx="8684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https://en.wikipedia.org/wiki/Cattle</a:t>
            </a:r>
            <a:endParaRPr lang="en-GB" dirty="0"/>
          </a:p>
        </p:txBody>
      </p:sp>
      <p:pic>
        <p:nvPicPr>
          <p:cNvPr id="1028" name="Picture 4" descr="https://upload.wikimedia.org/wikipedia/commons/6/6e/Dolly_face_closeu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123" y="4398366"/>
            <a:ext cx="2157465" cy="14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922225" y="5759816"/>
            <a:ext cx="189987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/>
              <a:t>https://en.wikipedia.org/wiki/Sheep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28486" y="5829781"/>
            <a:ext cx="188705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/>
              <a:t>https://en.wikipedia.org/wiki/Cattle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6232" y="1536044"/>
            <a:ext cx="28486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Στο πλαίσιο του έργου της ΑΓΡΟΤΑΥΤΟΤΗΤΑΣ πραγματοποιήθηκαν αναλύσεις προϊόντων ζωικής προέλευσης από Β. Αιγαίο και Κύπρο με </a:t>
            </a:r>
            <a:r>
              <a:rPr lang="en-GB" sz="2000" dirty="0" smtClean="0"/>
              <a:t>HRM</a:t>
            </a:r>
            <a:r>
              <a:rPr lang="el-GR" sz="2000" dirty="0" smtClean="0"/>
              <a:t>, χρησιμοποιώντας εξειδικευμένους </a:t>
            </a:r>
            <a:r>
              <a:rPr lang="el-GR" sz="2000" dirty="0" err="1" smtClean="0"/>
              <a:t>εκκινητές</a:t>
            </a:r>
            <a:r>
              <a:rPr lang="el-GR" sz="2000" dirty="0" smtClean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8411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/>
              <a:t>ΑΓΡΟΤΑΥΤΟΤΗΤΑ: </a:t>
            </a:r>
            <a:r>
              <a:rPr lang="en-GB" sz="3200" b="1" dirty="0" smtClean="0"/>
              <a:t>HRM </a:t>
            </a:r>
            <a:r>
              <a:rPr lang="el-GR" sz="3200" b="1" dirty="0"/>
              <a:t>ανάλυση </a:t>
            </a:r>
            <a:r>
              <a:rPr lang="el-GR" sz="3200" b="1" dirty="0" smtClean="0"/>
              <a:t>τυροκομικών προϊόντων </a:t>
            </a:r>
            <a:endParaRPr lang="el-GR" sz="3200" b="1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015" y="971526"/>
            <a:ext cx="8373981" cy="4044678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493589" y="5402955"/>
            <a:ext cx="5204822" cy="9939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l-GR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Αιγινά</a:t>
            </a:r>
            <a:r>
              <a:rPr lang="el-G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χαλούμια έχουν περιεκτικότητα σε </a:t>
            </a:r>
            <a:r>
              <a:rPr lang="el-GR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αγελαδινό</a:t>
            </a:r>
            <a:r>
              <a:rPr lang="el-G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γάλα</a:t>
            </a:r>
            <a:endParaRPr lang="en-GB" sz="3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203440" y="2922745"/>
            <a:ext cx="1076960" cy="10701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88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193" y="836729"/>
            <a:ext cx="8139615" cy="5841162"/>
          </a:xfrm>
          <a:prstGeom prst="rect">
            <a:avLst/>
          </a:prstGeom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950768" y="1283692"/>
            <a:ext cx="2775949" cy="191597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>
            <a:defPPr>
              <a:defRPr lang="el-GR"/>
            </a:defPPr>
            <a:lvl1pPr algn="ctr">
              <a:lnSpc>
                <a:spcPct val="107000"/>
              </a:lnSpc>
              <a:spcAft>
                <a:spcPts val="0"/>
              </a:spcAft>
              <a:defRPr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l-GR" sz="2800" dirty="0" err="1" smtClean="0"/>
              <a:t>Αιγινό</a:t>
            </a:r>
            <a:r>
              <a:rPr lang="el-GR" sz="2800" dirty="0" smtClean="0"/>
              <a:t> μαστέλο περιέχει γενετικό υλικό από πρόβατο</a:t>
            </a:r>
            <a:endParaRPr lang="en-GB" sz="2800" dirty="0"/>
          </a:p>
        </p:txBody>
      </p:sp>
      <p:sp>
        <p:nvSpPr>
          <p:cNvPr id="6" name="Oval 5"/>
          <p:cNvSpPr/>
          <p:nvPr/>
        </p:nvSpPr>
        <p:spPr>
          <a:xfrm>
            <a:off x="4077855" y="5755641"/>
            <a:ext cx="548640" cy="5562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471" y="2237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/>
              <a:t>ΑΓΡΟΤΑΥΤΟΤΗΤΑ: </a:t>
            </a:r>
            <a:r>
              <a:rPr lang="en-GB" sz="3200" b="1" dirty="0" smtClean="0"/>
              <a:t>HRM </a:t>
            </a:r>
            <a:r>
              <a:rPr lang="el-GR" sz="3200" b="1" dirty="0"/>
              <a:t>ανάλυση </a:t>
            </a:r>
            <a:r>
              <a:rPr lang="el-GR" sz="3200" b="1" dirty="0" smtClean="0"/>
              <a:t>τυροκομικών προϊόντων </a:t>
            </a:r>
            <a:endParaRPr lang="el-GR" sz="3200" b="1" dirty="0"/>
          </a:p>
        </p:txBody>
      </p:sp>
    </p:spTree>
    <p:extLst>
      <p:ext uri="{BB962C8B-B14F-4D97-AF65-F5344CB8AC3E}">
        <p14:creationId xmlns:p14="http://schemas.microsoft.com/office/powerpoint/2010/main" val="186568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1999" cy="538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l-GR" sz="32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8720" y="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" y="0"/>
            <a:ext cx="12191999" cy="538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 smtClean="0">
                <a:latin typeface="+mn-lt"/>
              </a:rPr>
              <a:t>Τεχνολογία Καμπυλών Τήξης Υψηλής Ανάλυσης (</a:t>
            </a:r>
            <a:r>
              <a:rPr lang="en-GB" sz="3200" b="1" dirty="0" smtClean="0">
                <a:latin typeface="+mn-lt"/>
              </a:rPr>
              <a:t>HRM)</a:t>
            </a:r>
            <a:endParaRPr lang="el-GR" sz="32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575" y="917912"/>
            <a:ext cx="1121484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 smtClean="0"/>
              <a:t>Η τεχνολογία των καμπυλών τήξης υψηλής ανάλυσης (</a:t>
            </a:r>
            <a:r>
              <a:rPr lang="en-GB" sz="2000" dirty="0" smtClean="0"/>
              <a:t>High Resolution Melting – HRM) </a:t>
            </a:r>
            <a:r>
              <a:rPr lang="el-GR" sz="2000" dirty="0" smtClean="0"/>
              <a:t>είναι μία ιδιαίτερα ευαίσθητη αναλυτική τεχνολογία </a:t>
            </a:r>
            <a:r>
              <a:rPr lang="en-GB" sz="2000" dirty="0" smtClean="0"/>
              <a:t>DNA </a:t>
            </a:r>
            <a:r>
              <a:rPr lang="el-GR" sz="2000" dirty="0" smtClean="0"/>
              <a:t>που μπορεί να ανιχνεύσει διαφορές σε δείγματα δίκλωνου </a:t>
            </a:r>
            <a:r>
              <a:rPr lang="en-GB" sz="2000" dirty="0" smtClean="0"/>
              <a:t>DNA</a:t>
            </a:r>
            <a:r>
              <a:rPr lang="el-GR" sz="2000" dirty="0" smtClean="0"/>
              <a:t>, όπως σημειακές μεταλλαγές (</a:t>
            </a:r>
            <a:r>
              <a:rPr lang="en-GB" sz="2000" dirty="0" smtClean="0"/>
              <a:t>SNPs)</a:t>
            </a:r>
            <a:r>
              <a:rPr lang="el-GR" sz="2000" dirty="0" smtClean="0"/>
              <a:t>, πολυμορφισμούς, και </a:t>
            </a:r>
            <a:r>
              <a:rPr lang="el-GR" sz="2000" dirty="0" err="1"/>
              <a:t>ε</a:t>
            </a:r>
            <a:r>
              <a:rPr lang="el-GR" sz="2000" dirty="0" err="1" smtClean="0"/>
              <a:t>πιγενετικές</a:t>
            </a:r>
            <a:r>
              <a:rPr lang="el-GR" sz="2000" dirty="0" smtClean="0"/>
              <a:t> διαφορές.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2000" dirty="0"/>
          </a:p>
          <a:p>
            <a:pPr algn="just"/>
            <a:r>
              <a:rPr lang="el-GR" sz="2000" dirty="0" smtClean="0"/>
              <a:t>Συγκριτικά με εναλλακτικές μεθοδολογίες </a:t>
            </a:r>
            <a:r>
              <a:rPr lang="el-GR" sz="2000" dirty="0" err="1" smtClean="0"/>
              <a:t>γενοτύπησης</a:t>
            </a:r>
            <a:r>
              <a:rPr lang="el-GR" sz="2000" dirty="0" smtClean="0"/>
              <a:t>, η </a:t>
            </a:r>
            <a:r>
              <a:rPr lang="en-GB" sz="2000" dirty="0" smtClean="0"/>
              <a:t>HRM:</a:t>
            </a:r>
            <a:endParaRPr lang="el-GR" sz="20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dirty="0" smtClean="0"/>
              <a:t>Έχει χαμηλό κόστος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dirty="0" smtClean="0"/>
              <a:t>Είναι γρήγορη και μεγάλης ακρίβειας ανάλυση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dirty="0" smtClean="0"/>
              <a:t>Είναι αντίδραση «κλειστού σωλήνα», το οποίο αποτρέπει επιμολύνσεις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dirty="0" smtClean="0"/>
              <a:t>Είναι ιδανική για μεγάλο όγκο δειγμάτων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dirty="0" smtClean="0"/>
              <a:t>Με σωστό σχεδιασμό, μπορεί να εκτελεστεί και από μη εξειδικευμένο προσωπικό</a:t>
            </a:r>
          </a:p>
          <a:p>
            <a:pPr algn="just"/>
            <a:endParaRPr lang="el-GR" sz="2000" dirty="0"/>
          </a:p>
          <a:p>
            <a:pPr algn="just"/>
            <a:r>
              <a:rPr lang="el-GR" sz="2000" dirty="0" smtClean="0"/>
              <a:t>Έχει εφαρμοστεί επιτυχώς σε: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dirty="0" smtClean="0"/>
              <a:t>Μοριακές αναλύσεις </a:t>
            </a:r>
            <a:r>
              <a:rPr lang="el-GR" sz="2000" dirty="0" err="1" smtClean="0"/>
              <a:t>γενοτύπησης</a:t>
            </a:r>
            <a:endParaRPr lang="el-GR" sz="2000" dirty="0" smtClean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dirty="0" smtClean="0"/>
              <a:t>Ανίχνευση </a:t>
            </a:r>
            <a:r>
              <a:rPr lang="el-GR" sz="2000" dirty="0" err="1" smtClean="0"/>
              <a:t>επιγενετικών</a:t>
            </a:r>
            <a:r>
              <a:rPr lang="el-GR" sz="2000" dirty="0" smtClean="0"/>
              <a:t> διαφορών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dirty="0" smtClean="0"/>
              <a:t>Ταυτοποίηση ειδών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dirty="0" smtClean="0"/>
              <a:t>Εξακρίβωση γνησιότητας τροφίμων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dirty="0" smtClean="0"/>
              <a:t>Εντοπισμό νοθειών σε τρόφιμα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46558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" y="0"/>
            <a:ext cx="12191999" cy="538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 smtClean="0">
                <a:latin typeface="+mn-lt"/>
              </a:rPr>
              <a:t>Καμπύλες Τήξης Υψηλής Ανάλυσης (</a:t>
            </a:r>
            <a:r>
              <a:rPr lang="en-GB" sz="3200" b="1" dirty="0" smtClean="0">
                <a:latin typeface="+mn-lt"/>
              </a:rPr>
              <a:t>HRM)</a:t>
            </a:r>
            <a:endParaRPr lang="el-GR" sz="3200" b="1" dirty="0">
              <a:latin typeface="+mn-lt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571944" y="1603523"/>
            <a:ext cx="5248319" cy="3825173"/>
            <a:chOff x="6141918" y="669901"/>
            <a:chExt cx="4570905" cy="3331448"/>
          </a:xfrm>
        </p:grpSpPr>
        <p:sp>
          <p:nvSpPr>
            <p:cNvPr id="21" name="Freeform 20"/>
            <p:cNvSpPr/>
            <p:nvPr/>
          </p:nvSpPr>
          <p:spPr>
            <a:xfrm>
              <a:off x="6669741" y="1709196"/>
              <a:ext cx="3899647" cy="1661533"/>
            </a:xfrm>
            <a:custGeom>
              <a:avLst/>
              <a:gdLst>
                <a:gd name="connsiteX0" fmla="*/ 0 w 4282440"/>
                <a:gd name="connsiteY0" fmla="*/ 0 h 2852512"/>
                <a:gd name="connsiteX1" fmla="*/ 1760220 w 4282440"/>
                <a:gd name="connsiteY1" fmla="*/ 708660 h 2852512"/>
                <a:gd name="connsiteX2" fmla="*/ 2415540 w 4282440"/>
                <a:gd name="connsiteY2" fmla="*/ 2567940 h 2852512"/>
                <a:gd name="connsiteX3" fmla="*/ 4282440 w 4282440"/>
                <a:gd name="connsiteY3" fmla="*/ 2842260 h 285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82440" h="2852512">
                  <a:moveTo>
                    <a:pt x="0" y="0"/>
                  </a:moveTo>
                  <a:cubicBezTo>
                    <a:pt x="678815" y="140335"/>
                    <a:pt x="1357630" y="280670"/>
                    <a:pt x="1760220" y="708660"/>
                  </a:cubicBezTo>
                  <a:cubicBezTo>
                    <a:pt x="2162810" y="1136650"/>
                    <a:pt x="1995170" y="2212340"/>
                    <a:pt x="2415540" y="2567940"/>
                  </a:cubicBezTo>
                  <a:cubicBezTo>
                    <a:pt x="2835910" y="2923540"/>
                    <a:pt x="4126230" y="2847340"/>
                    <a:pt x="4282440" y="2842260"/>
                  </a:cubicBezTo>
                </a:path>
              </a:pathLst>
            </a:cu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808706" y="669901"/>
              <a:ext cx="166743" cy="997413"/>
              <a:chOff x="5356831" y="1051560"/>
              <a:chExt cx="426749" cy="2552700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5493695" y="1120140"/>
                <a:ext cx="282273" cy="2446020"/>
              </a:xfrm>
              <a:custGeom>
                <a:avLst/>
                <a:gdLst>
                  <a:gd name="connsiteX0" fmla="*/ 221305 w 282273"/>
                  <a:gd name="connsiteY0" fmla="*/ 0 h 2446020"/>
                  <a:gd name="connsiteX1" fmla="*/ 325 w 282273"/>
                  <a:gd name="connsiteY1" fmla="*/ 312420 h 2446020"/>
                  <a:gd name="connsiteX2" fmla="*/ 221305 w 282273"/>
                  <a:gd name="connsiteY2" fmla="*/ 777240 h 2446020"/>
                  <a:gd name="connsiteX3" fmla="*/ 325 w 282273"/>
                  <a:gd name="connsiteY3" fmla="*/ 1303020 h 2446020"/>
                  <a:gd name="connsiteX4" fmla="*/ 282265 w 282273"/>
                  <a:gd name="connsiteY4" fmla="*/ 1866900 h 2446020"/>
                  <a:gd name="connsiteX5" fmla="*/ 7945 w 282273"/>
                  <a:gd name="connsiteY5" fmla="*/ 2446020 h 244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2273" h="2446020">
                    <a:moveTo>
                      <a:pt x="221305" y="0"/>
                    </a:moveTo>
                    <a:cubicBezTo>
                      <a:pt x="110815" y="91440"/>
                      <a:pt x="325" y="182880"/>
                      <a:pt x="325" y="312420"/>
                    </a:cubicBezTo>
                    <a:cubicBezTo>
                      <a:pt x="325" y="441960"/>
                      <a:pt x="221305" y="612140"/>
                      <a:pt x="221305" y="777240"/>
                    </a:cubicBezTo>
                    <a:cubicBezTo>
                      <a:pt x="221305" y="942340"/>
                      <a:pt x="-9835" y="1121410"/>
                      <a:pt x="325" y="1303020"/>
                    </a:cubicBezTo>
                    <a:cubicBezTo>
                      <a:pt x="10485" y="1484630"/>
                      <a:pt x="280995" y="1676400"/>
                      <a:pt x="282265" y="1866900"/>
                    </a:cubicBezTo>
                    <a:cubicBezTo>
                      <a:pt x="283535" y="2057400"/>
                      <a:pt x="145740" y="2251710"/>
                      <a:pt x="7945" y="244602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5356831" y="1051560"/>
                <a:ext cx="426749" cy="2552700"/>
              </a:xfrm>
              <a:custGeom>
                <a:avLst/>
                <a:gdLst>
                  <a:gd name="connsiteX0" fmla="*/ 99089 w 426749"/>
                  <a:gd name="connsiteY0" fmla="*/ 0 h 2552700"/>
                  <a:gd name="connsiteX1" fmla="*/ 419129 w 426749"/>
                  <a:gd name="connsiteY1" fmla="*/ 434340 h 2552700"/>
                  <a:gd name="connsiteX2" fmla="*/ 29 w 426749"/>
                  <a:gd name="connsiteY2" fmla="*/ 1074420 h 2552700"/>
                  <a:gd name="connsiteX3" fmla="*/ 396269 w 426749"/>
                  <a:gd name="connsiteY3" fmla="*/ 1394460 h 2552700"/>
                  <a:gd name="connsiteX4" fmla="*/ 205769 w 426749"/>
                  <a:gd name="connsiteY4" fmla="*/ 2019300 h 2552700"/>
                  <a:gd name="connsiteX5" fmla="*/ 426749 w 426749"/>
                  <a:gd name="connsiteY5" fmla="*/ 2552700 h 255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6749" h="2552700">
                    <a:moveTo>
                      <a:pt x="99089" y="0"/>
                    </a:moveTo>
                    <a:cubicBezTo>
                      <a:pt x="267364" y="127635"/>
                      <a:pt x="435639" y="255270"/>
                      <a:pt x="419129" y="434340"/>
                    </a:cubicBezTo>
                    <a:cubicBezTo>
                      <a:pt x="402619" y="613410"/>
                      <a:pt x="3839" y="914400"/>
                      <a:pt x="29" y="1074420"/>
                    </a:cubicBezTo>
                    <a:cubicBezTo>
                      <a:pt x="-3781" y="1234440"/>
                      <a:pt x="361979" y="1236980"/>
                      <a:pt x="396269" y="1394460"/>
                    </a:cubicBezTo>
                    <a:cubicBezTo>
                      <a:pt x="430559" y="1551940"/>
                      <a:pt x="200689" y="1826260"/>
                      <a:pt x="205769" y="2019300"/>
                    </a:cubicBezTo>
                    <a:cubicBezTo>
                      <a:pt x="210849" y="2212340"/>
                      <a:pt x="373409" y="2405380"/>
                      <a:pt x="426749" y="255270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8619564" y="1223886"/>
              <a:ext cx="338846" cy="970617"/>
              <a:chOff x="8364089" y="1252329"/>
              <a:chExt cx="338846" cy="970617"/>
            </a:xfrm>
          </p:grpSpPr>
          <p:sp>
            <p:nvSpPr>
              <p:cNvPr id="29" name="Freeform 28"/>
              <p:cNvSpPr/>
              <p:nvPr/>
            </p:nvSpPr>
            <p:spPr>
              <a:xfrm>
                <a:off x="8589669" y="1252329"/>
                <a:ext cx="110292" cy="955730"/>
              </a:xfrm>
              <a:custGeom>
                <a:avLst/>
                <a:gdLst>
                  <a:gd name="connsiteX0" fmla="*/ 221305 w 282273"/>
                  <a:gd name="connsiteY0" fmla="*/ 0 h 2446020"/>
                  <a:gd name="connsiteX1" fmla="*/ 325 w 282273"/>
                  <a:gd name="connsiteY1" fmla="*/ 312420 h 2446020"/>
                  <a:gd name="connsiteX2" fmla="*/ 221305 w 282273"/>
                  <a:gd name="connsiteY2" fmla="*/ 777240 h 2446020"/>
                  <a:gd name="connsiteX3" fmla="*/ 325 w 282273"/>
                  <a:gd name="connsiteY3" fmla="*/ 1303020 h 2446020"/>
                  <a:gd name="connsiteX4" fmla="*/ 282265 w 282273"/>
                  <a:gd name="connsiteY4" fmla="*/ 1866900 h 2446020"/>
                  <a:gd name="connsiteX5" fmla="*/ 7945 w 282273"/>
                  <a:gd name="connsiteY5" fmla="*/ 2446020 h 244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2273" h="2446020">
                    <a:moveTo>
                      <a:pt x="221305" y="0"/>
                    </a:moveTo>
                    <a:cubicBezTo>
                      <a:pt x="110815" y="91440"/>
                      <a:pt x="325" y="182880"/>
                      <a:pt x="325" y="312420"/>
                    </a:cubicBezTo>
                    <a:cubicBezTo>
                      <a:pt x="325" y="441960"/>
                      <a:pt x="221305" y="612140"/>
                      <a:pt x="221305" y="777240"/>
                    </a:cubicBezTo>
                    <a:cubicBezTo>
                      <a:pt x="221305" y="942340"/>
                      <a:pt x="-9835" y="1121410"/>
                      <a:pt x="325" y="1303020"/>
                    </a:cubicBezTo>
                    <a:cubicBezTo>
                      <a:pt x="10485" y="1484630"/>
                      <a:pt x="280995" y="1676400"/>
                      <a:pt x="282265" y="1866900"/>
                    </a:cubicBezTo>
                    <a:cubicBezTo>
                      <a:pt x="283535" y="2057400"/>
                      <a:pt x="145740" y="2251710"/>
                      <a:pt x="7945" y="244602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8364089" y="1268713"/>
                <a:ext cx="338846" cy="954233"/>
              </a:xfrm>
              <a:custGeom>
                <a:avLst/>
                <a:gdLst>
                  <a:gd name="connsiteX0" fmla="*/ 99089 w 426749"/>
                  <a:gd name="connsiteY0" fmla="*/ 0 h 2552700"/>
                  <a:gd name="connsiteX1" fmla="*/ 419129 w 426749"/>
                  <a:gd name="connsiteY1" fmla="*/ 434340 h 2552700"/>
                  <a:gd name="connsiteX2" fmla="*/ 29 w 426749"/>
                  <a:gd name="connsiteY2" fmla="*/ 1074420 h 2552700"/>
                  <a:gd name="connsiteX3" fmla="*/ 396269 w 426749"/>
                  <a:gd name="connsiteY3" fmla="*/ 1394460 h 2552700"/>
                  <a:gd name="connsiteX4" fmla="*/ 205769 w 426749"/>
                  <a:gd name="connsiteY4" fmla="*/ 2019300 h 2552700"/>
                  <a:gd name="connsiteX5" fmla="*/ 426749 w 426749"/>
                  <a:gd name="connsiteY5" fmla="*/ 2552700 h 2552700"/>
                  <a:gd name="connsiteX0" fmla="*/ 174727 w 502387"/>
                  <a:gd name="connsiteY0" fmla="*/ 0 h 2552700"/>
                  <a:gd name="connsiteX1" fmla="*/ 7217 w 502387"/>
                  <a:gd name="connsiteY1" fmla="*/ 479845 h 2552700"/>
                  <a:gd name="connsiteX2" fmla="*/ 75667 w 502387"/>
                  <a:gd name="connsiteY2" fmla="*/ 1074420 h 2552700"/>
                  <a:gd name="connsiteX3" fmla="*/ 471907 w 502387"/>
                  <a:gd name="connsiteY3" fmla="*/ 1394460 h 2552700"/>
                  <a:gd name="connsiteX4" fmla="*/ 281407 w 502387"/>
                  <a:gd name="connsiteY4" fmla="*/ 2019300 h 2552700"/>
                  <a:gd name="connsiteX5" fmla="*/ 502387 w 502387"/>
                  <a:gd name="connsiteY5" fmla="*/ 2552700 h 2552700"/>
                  <a:gd name="connsiteX0" fmla="*/ 0 w 867216"/>
                  <a:gd name="connsiteY0" fmla="*/ 0 h 2442189"/>
                  <a:gd name="connsiteX1" fmla="*/ 372046 w 867216"/>
                  <a:gd name="connsiteY1" fmla="*/ 369334 h 2442189"/>
                  <a:gd name="connsiteX2" fmla="*/ 440496 w 867216"/>
                  <a:gd name="connsiteY2" fmla="*/ 963909 h 2442189"/>
                  <a:gd name="connsiteX3" fmla="*/ 836736 w 867216"/>
                  <a:gd name="connsiteY3" fmla="*/ 1283949 h 2442189"/>
                  <a:gd name="connsiteX4" fmla="*/ 646236 w 867216"/>
                  <a:gd name="connsiteY4" fmla="*/ 1908789 h 2442189"/>
                  <a:gd name="connsiteX5" fmla="*/ 867216 w 867216"/>
                  <a:gd name="connsiteY5" fmla="*/ 2442189 h 2442189"/>
                  <a:gd name="connsiteX0" fmla="*/ 0 w 867216"/>
                  <a:gd name="connsiteY0" fmla="*/ 0 h 2442189"/>
                  <a:gd name="connsiteX1" fmla="*/ 60014 w 867216"/>
                  <a:gd name="connsiteY1" fmla="*/ 531850 h 2442189"/>
                  <a:gd name="connsiteX2" fmla="*/ 440496 w 867216"/>
                  <a:gd name="connsiteY2" fmla="*/ 963909 h 2442189"/>
                  <a:gd name="connsiteX3" fmla="*/ 836736 w 867216"/>
                  <a:gd name="connsiteY3" fmla="*/ 1283949 h 2442189"/>
                  <a:gd name="connsiteX4" fmla="*/ 646236 w 867216"/>
                  <a:gd name="connsiteY4" fmla="*/ 1908789 h 2442189"/>
                  <a:gd name="connsiteX5" fmla="*/ 867216 w 867216"/>
                  <a:gd name="connsiteY5" fmla="*/ 2442189 h 2442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7216" h="2442189">
                    <a:moveTo>
                      <a:pt x="0" y="0"/>
                    </a:moveTo>
                    <a:cubicBezTo>
                      <a:pt x="168275" y="127635"/>
                      <a:pt x="-13402" y="371199"/>
                      <a:pt x="60014" y="531850"/>
                    </a:cubicBezTo>
                    <a:cubicBezTo>
                      <a:pt x="133430" y="692501"/>
                      <a:pt x="311042" y="838559"/>
                      <a:pt x="440496" y="963909"/>
                    </a:cubicBezTo>
                    <a:cubicBezTo>
                      <a:pt x="569950" y="1089259"/>
                      <a:pt x="802446" y="1126469"/>
                      <a:pt x="836736" y="1283949"/>
                    </a:cubicBezTo>
                    <a:cubicBezTo>
                      <a:pt x="871026" y="1441429"/>
                      <a:pt x="641156" y="1715749"/>
                      <a:pt x="646236" y="1908789"/>
                    </a:cubicBezTo>
                    <a:cubicBezTo>
                      <a:pt x="651316" y="2101829"/>
                      <a:pt x="813876" y="2294869"/>
                      <a:pt x="867216" y="244218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0180306" y="2222946"/>
              <a:ext cx="445105" cy="997413"/>
              <a:chOff x="5356831" y="1051560"/>
              <a:chExt cx="1139167" cy="2552700"/>
            </a:xfrm>
          </p:grpSpPr>
          <p:sp>
            <p:nvSpPr>
              <p:cNvPr id="32" name="Freeform 31"/>
              <p:cNvSpPr/>
              <p:nvPr/>
            </p:nvSpPr>
            <p:spPr>
              <a:xfrm>
                <a:off x="6213725" y="1051560"/>
                <a:ext cx="282273" cy="2446020"/>
              </a:xfrm>
              <a:custGeom>
                <a:avLst/>
                <a:gdLst>
                  <a:gd name="connsiteX0" fmla="*/ 221305 w 282273"/>
                  <a:gd name="connsiteY0" fmla="*/ 0 h 2446020"/>
                  <a:gd name="connsiteX1" fmla="*/ 325 w 282273"/>
                  <a:gd name="connsiteY1" fmla="*/ 312420 h 2446020"/>
                  <a:gd name="connsiteX2" fmla="*/ 221305 w 282273"/>
                  <a:gd name="connsiteY2" fmla="*/ 777240 h 2446020"/>
                  <a:gd name="connsiteX3" fmla="*/ 325 w 282273"/>
                  <a:gd name="connsiteY3" fmla="*/ 1303020 h 2446020"/>
                  <a:gd name="connsiteX4" fmla="*/ 282265 w 282273"/>
                  <a:gd name="connsiteY4" fmla="*/ 1866900 h 2446020"/>
                  <a:gd name="connsiteX5" fmla="*/ 7945 w 282273"/>
                  <a:gd name="connsiteY5" fmla="*/ 2446020 h 244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2273" h="2446020">
                    <a:moveTo>
                      <a:pt x="221305" y="0"/>
                    </a:moveTo>
                    <a:cubicBezTo>
                      <a:pt x="110815" y="91440"/>
                      <a:pt x="325" y="182880"/>
                      <a:pt x="325" y="312420"/>
                    </a:cubicBezTo>
                    <a:cubicBezTo>
                      <a:pt x="325" y="441960"/>
                      <a:pt x="221305" y="612140"/>
                      <a:pt x="221305" y="777240"/>
                    </a:cubicBezTo>
                    <a:cubicBezTo>
                      <a:pt x="221305" y="942340"/>
                      <a:pt x="-9835" y="1121410"/>
                      <a:pt x="325" y="1303020"/>
                    </a:cubicBezTo>
                    <a:cubicBezTo>
                      <a:pt x="10485" y="1484630"/>
                      <a:pt x="280995" y="1676400"/>
                      <a:pt x="282265" y="1866900"/>
                    </a:cubicBezTo>
                    <a:cubicBezTo>
                      <a:pt x="283535" y="2057400"/>
                      <a:pt x="145740" y="2251710"/>
                      <a:pt x="7945" y="244602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5356831" y="1051560"/>
                <a:ext cx="426749" cy="2552700"/>
              </a:xfrm>
              <a:custGeom>
                <a:avLst/>
                <a:gdLst>
                  <a:gd name="connsiteX0" fmla="*/ 99089 w 426749"/>
                  <a:gd name="connsiteY0" fmla="*/ 0 h 2552700"/>
                  <a:gd name="connsiteX1" fmla="*/ 419129 w 426749"/>
                  <a:gd name="connsiteY1" fmla="*/ 434340 h 2552700"/>
                  <a:gd name="connsiteX2" fmla="*/ 29 w 426749"/>
                  <a:gd name="connsiteY2" fmla="*/ 1074420 h 2552700"/>
                  <a:gd name="connsiteX3" fmla="*/ 396269 w 426749"/>
                  <a:gd name="connsiteY3" fmla="*/ 1394460 h 2552700"/>
                  <a:gd name="connsiteX4" fmla="*/ 205769 w 426749"/>
                  <a:gd name="connsiteY4" fmla="*/ 2019300 h 2552700"/>
                  <a:gd name="connsiteX5" fmla="*/ 426749 w 426749"/>
                  <a:gd name="connsiteY5" fmla="*/ 2552700 h 255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6749" h="2552700">
                    <a:moveTo>
                      <a:pt x="99089" y="0"/>
                    </a:moveTo>
                    <a:cubicBezTo>
                      <a:pt x="267364" y="127635"/>
                      <a:pt x="435639" y="255270"/>
                      <a:pt x="419129" y="434340"/>
                    </a:cubicBezTo>
                    <a:cubicBezTo>
                      <a:pt x="402619" y="613410"/>
                      <a:pt x="3839" y="914400"/>
                      <a:pt x="29" y="1074420"/>
                    </a:cubicBezTo>
                    <a:cubicBezTo>
                      <a:pt x="-3781" y="1234440"/>
                      <a:pt x="361979" y="1236980"/>
                      <a:pt x="396269" y="1394460"/>
                    </a:cubicBezTo>
                    <a:cubicBezTo>
                      <a:pt x="430559" y="1551940"/>
                      <a:pt x="200689" y="1826260"/>
                      <a:pt x="205769" y="2019300"/>
                    </a:cubicBezTo>
                    <a:cubicBezTo>
                      <a:pt x="210849" y="2212340"/>
                      <a:pt x="373409" y="2405380"/>
                      <a:pt x="426749" y="255270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6669740" y="3368680"/>
              <a:ext cx="578264" cy="321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6</a:t>
              </a:r>
              <a:r>
                <a:rPr lang="el-GR" dirty="0" smtClean="0"/>
                <a:t>5</a:t>
              </a:r>
              <a:r>
                <a:rPr lang="en-GB" dirty="0" err="1" smtClean="0"/>
                <a:t>oC</a:t>
              </a:r>
              <a:endParaRPr lang="en-GB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048859" y="3368680"/>
              <a:ext cx="663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9</a:t>
              </a:r>
              <a:r>
                <a:rPr lang="el-GR" dirty="0" smtClean="0"/>
                <a:t>5</a:t>
              </a:r>
              <a:r>
                <a:rPr lang="en-GB" dirty="0" err="1" smtClean="0"/>
                <a:t>oC</a:t>
              </a:r>
              <a:endParaRPr lang="en-GB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7333704" y="3547082"/>
              <a:ext cx="2715155" cy="125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796259" y="3632017"/>
              <a:ext cx="14745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Θερμοκρασία</a:t>
              </a:r>
              <a:endParaRPr lang="en-GB" dirty="0"/>
            </a:p>
          </p:txBody>
        </p:sp>
        <p:sp>
          <p:nvSpPr>
            <p:cNvPr id="39" name="TextBox 38"/>
            <p:cNvSpPr txBox="1"/>
            <p:nvPr/>
          </p:nvSpPr>
          <p:spPr>
            <a:xfrm rot="16200000">
              <a:off x="5701284" y="1846068"/>
              <a:ext cx="12505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Φθορισμός</a:t>
              </a:r>
              <a:endParaRPr lang="en-GB" dirty="0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8578327" y="1082040"/>
              <a:ext cx="0" cy="2298985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8344865" y="691767"/>
              <a:ext cx="466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Tm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6669741" y="806824"/>
              <a:ext cx="0" cy="269837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526306" y="3370729"/>
              <a:ext cx="4043082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369164" y="1161619"/>
            <a:ext cx="603808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Η </a:t>
            </a:r>
            <a:r>
              <a:rPr lang="en-GB" sz="2000" dirty="0" smtClean="0"/>
              <a:t>HRM </a:t>
            </a:r>
            <a:r>
              <a:rPr lang="el-GR" sz="2000" dirty="0" smtClean="0"/>
              <a:t>βασίζεται στην ανάλυση των καμπυλών τήξης των δίκλωνων </a:t>
            </a:r>
            <a:r>
              <a:rPr lang="en-GB" sz="2000" dirty="0" smtClean="0"/>
              <a:t>DNA </a:t>
            </a:r>
            <a:r>
              <a:rPr lang="el-GR" sz="2000" dirty="0" smtClean="0"/>
              <a:t>προϊόντων της </a:t>
            </a:r>
            <a:r>
              <a:rPr lang="en-GB" sz="2000" dirty="0" smtClean="0"/>
              <a:t>PCR.</a:t>
            </a:r>
            <a:endParaRPr lang="el-G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Μετά την ολοκλήρωση της </a:t>
            </a:r>
            <a:r>
              <a:rPr lang="en-GB" sz="2000" dirty="0" smtClean="0"/>
              <a:t>PCR</a:t>
            </a:r>
            <a:r>
              <a:rPr lang="el-GR" sz="2000" dirty="0" smtClean="0"/>
              <a:t>, τα προϊόντα θερμαίνονται σε αυξανόμενες διαβαθμίσεις θερμοκρασίας (65-95</a:t>
            </a:r>
            <a:r>
              <a:rPr lang="en-GB" sz="2000" dirty="0" err="1" smtClean="0"/>
              <a:t>oC</a:t>
            </a:r>
            <a:r>
              <a:rPr lang="en-GB" sz="2000" dirty="0" smtClean="0"/>
              <a:t>).</a:t>
            </a:r>
            <a:endParaRPr lang="el-G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Όταν η θερμοκρασία τήξης (Τ</a:t>
            </a:r>
            <a:r>
              <a:rPr lang="en-GB" sz="2000" dirty="0" smtClean="0"/>
              <a:t>m) </a:t>
            </a:r>
            <a:r>
              <a:rPr lang="el-GR" sz="2000" dirty="0" smtClean="0"/>
              <a:t>του </a:t>
            </a:r>
            <a:r>
              <a:rPr lang="en-GB" sz="2000" dirty="0" smtClean="0"/>
              <a:t>PCR </a:t>
            </a:r>
            <a:r>
              <a:rPr lang="el-GR" sz="2000" dirty="0" smtClean="0"/>
              <a:t>προϊόντος επιτευχθεί</a:t>
            </a:r>
            <a:r>
              <a:rPr lang="en-GB" sz="2000" dirty="0" smtClean="0"/>
              <a:t>, </a:t>
            </a:r>
            <a:r>
              <a:rPr lang="el-GR" sz="2000" dirty="0" smtClean="0"/>
              <a:t>οι δύο κλώνοι του </a:t>
            </a:r>
            <a:r>
              <a:rPr lang="en-GB" sz="2000" dirty="0" smtClean="0"/>
              <a:t>DNA </a:t>
            </a:r>
            <a:r>
              <a:rPr lang="el-GR" sz="2000" dirty="0" err="1" smtClean="0"/>
              <a:t>αποδιατάσονται</a:t>
            </a:r>
            <a:r>
              <a:rPr lang="el-GR" sz="2000" dirty="0" smtClean="0"/>
              <a:t>.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Τα δείγματα διαφοροποιούνται βάσει:</a:t>
            </a:r>
          </a:p>
          <a:p>
            <a:pPr marL="971550" lvl="1" indent="-514350">
              <a:buFont typeface="+mj-lt"/>
              <a:buAutoNum type="romanUcPeriod"/>
            </a:pPr>
            <a:r>
              <a:rPr lang="el-GR" sz="2000" dirty="0" smtClean="0"/>
              <a:t>Περιεκτικότητα αλληλουχίας</a:t>
            </a:r>
          </a:p>
          <a:p>
            <a:pPr marL="971550" lvl="1" indent="-514350">
              <a:buFont typeface="+mj-lt"/>
              <a:buAutoNum type="romanUcPeriod"/>
            </a:pPr>
            <a:r>
              <a:rPr lang="el-GR" sz="2000" dirty="0" smtClean="0"/>
              <a:t>Μήκος αλληλουχίας</a:t>
            </a:r>
          </a:p>
          <a:p>
            <a:pPr marL="971550" lvl="1" indent="-514350">
              <a:buFont typeface="+mj-lt"/>
              <a:buAutoNum type="romanUcPeriod"/>
            </a:pPr>
            <a:r>
              <a:rPr lang="el-GR" sz="2000" dirty="0"/>
              <a:t>Π</a:t>
            </a:r>
            <a:r>
              <a:rPr lang="el-GR" sz="2000" dirty="0" smtClean="0"/>
              <a:t>εριεκτικότητα σε </a:t>
            </a:r>
            <a:r>
              <a:rPr lang="en-GB" sz="2000" dirty="0" smtClean="0"/>
              <a:t>GC</a:t>
            </a:r>
            <a:endParaRPr lang="el-GR" sz="2000" dirty="0" smtClean="0"/>
          </a:p>
          <a:p>
            <a:pPr marL="971550" lvl="1" indent="-514350">
              <a:buFont typeface="+mj-lt"/>
              <a:buAutoNum type="romanUcPeriod"/>
            </a:pPr>
            <a:r>
              <a:rPr lang="el-GR" sz="2000" dirty="0" smtClean="0"/>
              <a:t>Συμπληρωματικότητα των κλώνων του </a:t>
            </a:r>
            <a:r>
              <a:rPr lang="en-GB" sz="2000" dirty="0" smtClean="0"/>
              <a:t>DNA.</a:t>
            </a:r>
            <a:r>
              <a:rPr lang="el-GR" sz="2000" dirty="0" smtClean="0"/>
              <a:t> 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931713" y="5771238"/>
            <a:ext cx="297013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Η καμπύλη τήξης για κάθε </a:t>
            </a:r>
            <a:r>
              <a:rPr lang="en-GB" dirty="0" smtClean="0"/>
              <a:t>PCR </a:t>
            </a:r>
            <a:r>
              <a:rPr lang="el-GR" dirty="0" smtClean="0"/>
              <a:t>προϊόν είναι </a:t>
            </a:r>
            <a:r>
              <a:rPr lang="el-GR" dirty="0" smtClean="0">
                <a:solidFill>
                  <a:srgbClr val="FF0000"/>
                </a:solidFill>
              </a:rPr>
              <a:t>μοναδική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" y="0"/>
            <a:ext cx="12191999" cy="538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 smtClean="0">
                <a:latin typeface="+mn-lt"/>
              </a:rPr>
              <a:t>Στην </a:t>
            </a:r>
            <a:r>
              <a:rPr lang="en-GB" sz="3200" b="1" dirty="0" smtClean="0">
                <a:latin typeface="+mn-lt"/>
              </a:rPr>
              <a:t>HRM </a:t>
            </a:r>
            <a:r>
              <a:rPr lang="el-GR" sz="3200" b="1" dirty="0" smtClean="0">
                <a:latin typeface="+mn-lt"/>
              </a:rPr>
              <a:t>χρησιμοποιούνται φθορίζουσες χρωστικές και εξειδικευμένα μηχανήματα </a:t>
            </a:r>
            <a:endParaRPr lang="el-GR" sz="3200" b="1" dirty="0">
              <a:latin typeface="+mn-lt"/>
            </a:endParaRPr>
          </a:p>
        </p:txBody>
      </p:sp>
      <p:grpSp>
        <p:nvGrpSpPr>
          <p:cNvPr id="145" name="Group 144"/>
          <p:cNvGrpSpPr/>
          <p:nvPr/>
        </p:nvGrpSpPr>
        <p:grpSpPr>
          <a:xfrm>
            <a:off x="6992009" y="4931793"/>
            <a:ext cx="4687747" cy="1185487"/>
            <a:chOff x="6602235" y="986928"/>
            <a:chExt cx="5289876" cy="1337760"/>
          </a:xfrm>
        </p:grpSpPr>
        <p:grpSp>
          <p:nvGrpSpPr>
            <p:cNvPr id="136" name="Group 135"/>
            <p:cNvGrpSpPr/>
            <p:nvPr/>
          </p:nvGrpSpPr>
          <p:grpSpPr>
            <a:xfrm>
              <a:off x="6652821" y="986928"/>
              <a:ext cx="5142939" cy="883827"/>
              <a:chOff x="1450901" y="1261248"/>
              <a:chExt cx="10343935" cy="1777630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1450901" y="1936685"/>
                <a:ext cx="2723738" cy="426757"/>
                <a:chOff x="2314501" y="1240118"/>
                <a:chExt cx="2723738" cy="426757"/>
              </a:xfrm>
            </p:grpSpPr>
            <p:grpSp>
              <p:nvGrpSpPr>
                <p:cNvPr id="41" name="Group 40"/>
                <p:cNvGrpSpPr/>
                <p:nvPr/>
              </p:nvGrpSpPr>
              <p:grpSpPr>
                <a:xfrm>
                  <a:off x="2373742" y="1240118"/>
                  <a:ext cx="2617694" cy="223557"/>
                  <a:chOff x="2297542" y="1290918"/>
                  <a:chExt cx="2617694" cy="223557"/>
                </a:xfrm>
              </p:grpSpPr>
              <p:cxnSp>
                <p:nvCxnSpPr>
                  <p:cNvPr id="9" name="Straight Connector 8"/>
                  <p:cNvCxnSpPr/>
                  <p:nvPr/>
                </p:nvCxnSpPr>
                <p:spPr>
                  <a:xfrm>
                    <a:off x="2297542" y="1293439"/>
                    <a:ext cx="2617694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2345167" y="1295680"/>
                    <a:ext cx="0" cy="214032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4861261" y="1290918"/>
                    <a:ext cx="0" cy="223557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4546751" y="1290918"/>
                    <a:ext cx="0" cy="223557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4232239" y="1290918"/>
                    <a:ext cx="0" cy="223557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3917727" y="1290918"/>
                    <a:ext cx="0" cy="223557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>
                    <a:off x="3603215" y="1290918"/>
                    <a:ext cx="0" cy="223557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3288703" y="1290918"/>
                    <a:ext cx="0" cy="223557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2974191" y="1290918"/>
                    <a:ext cx="0" cy="223557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>
                    <a:off x="2659679" y="1290918"/>
                    <a:ext cx="0" cy="223557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" name="Group 41"/>
                <p:cNvGrpSpPr/>
                <p:nvPr/>
              </p:nvGrpSpPr>
              <p:grpSpPr>
                <a:xfrm flipV="1">
                  <a:off x="2373742" y="1443318"/>
                  <a:ext cx="2617694" cy="223557"/>
                  <a:chOff x="2297542" y="1290918"/>
                  <a:chExt cx="2617694" cy="223557"/>
                </a:xfrm>
              </p:grpSpPr>
              <p:cxnSp>
                <p:nvCxnSpPr>
                  <p:cNvPr id="43" name="Straight Connector 42"/>
                  <p:cNvCxnSpPr/>
                  <p:nvPr/>
                </p:nvCxnSpPr>
                <p:spPr>
                  <a:xfrm>
                    <a:off x="2297542" y="1293439"/>
                    <a:ext cx="2617694" cy="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>
                    <a:off x="2345167" y="1295680"/>
                    <a:ext cx="0" cy="214032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>
                    <a:off x="4861261" y="1290918"/>
                    <a:ext cx="0" cy="223557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>
                    <a:off x="4546751" y="1290918"/>
                    <a:ext cx="0" cy="223557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>
                    <a:off x="4232239" y="1290918"/>
                    <a:ext cx="0" cy="223557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3917727" y="1290918"/>
                    <a:ext cx="0" cy="223557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3603215" y="1290918"/>
                    <a:ext cx="0" cy="223557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>
                    <a:off x="3288703" y="1290918"/>
                    <a:ext cx="0" cy="223557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>
                    <a:off x="2974191" y="1290918"/>
                    <a:ext cx="0" cy="223557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2659679" y="1290918"/>
                    <a:ext cx="0" cy="223557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3" name="Oval 52"/>
                <p:cNvSpPr/>
                <p:nvPr/>
              </p:nvSpPr>
              <p:spPr>
                <a:xfrm>
                  <a:off x="2314501" y="1350309"/>
                  <a:ext cx="213732" cy="206376"/>
                </a:xfrm>
                <a:prstGeom prst="ellipse">
                  <a:avLst/>
                </a:prstGeom>
                <a:solidFill>
                  <a:srgbClr val="2AE311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2628252" y="1350309"/>
                  <a:ext cx="213732" cy="206376"/>
                </a:xfrm>
                <a:prstGeom prst="ellipse">
                  <a:avLst/>
                </a:prstGeom>
                <a:solidFill>
                  <a:srgbClr val="2AE311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2942003" y="1350309"/>
                  <a:ext cx="213732" cy="206376"/>
                </a:xfrm>
                <a:prstGeom prst="ellipse">
                  <a:avLst/>
                </a:prstGeom>
                <a:solidFill>
                  <a:srgbClr val="2AE311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3255754" y="1350309"/>
                  <a:ext cx="213732" cy="206376"/>
                </a:xfrm>
                <a:prstGeom prst="ellipse">
                  <a:avLst/>
                </a:prstGeom>
                <a:solidFill>
                  <a:srgbClr val="2AE311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3569505" y="1350309"/>
                  <a:ext cx="213732" cy="206376"/>
                </a:xfrm>
                <a:prstGeom prst="ellipse">
                  <a:avLst/>
                </a:prstGeom>
                <a:solidFill>
                  <a:srgbClr val="2AE311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3883256" y="1350309"/>
                  <a:ext cx="213732" cy="206376"/>
                </a:xfrm>
                <a:prstGeom prst="ellipse">
                  <a:avLst/>
                </a:prstGeom>
                <a:solidFill>
                  <a:srgbClr val="2AE311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4197007" y="1350309"/>
                  <a:ext cx="213732" cy="206376"/>
                </a:xfrm>
                <a:prstGeom prst="ellipse">
                  <a:avLst/>
                </a:prstGeom>
                <a:solidFill>
                  <a:srgbClr val="2AE311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4510758" y="1350309"/>
                  <a:ext cx="213732" cy="206376"/>
                </a:xfrm>
                <a:prstGeom prst="ellipse">
                  <a:avLst/>
                </a:prstGeom>
                <a:solidFill>
                  <a:srgbClr val="2AE311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4824507" y="1350309"/>
                  <a:ext cx="213732" cy="206376"/>
                </a:xfrm>
                <a:prstGeom prst="ellipse">
                  <a:avLst/>
                </a:prstGeom>
                <a:solidFill>
                  <a:srgbClr val="2AE311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35" name="Group 134"/>
              <p:cNvGrpSpPr/>
              <p:nvPr/>
            </p:nvGrpSpPr>
            <p:grpSpPr>
              <a:xfrm>
                <a:off x="4977337" y="1468451"/>
                <a:ext cx="2723738" cy="1363225"/>
                <a:chOff x="4849421" y="1382825"/>
                <a:chExt cx="2723738" cy="1363225"/>
              </a:xfrm>
            </p:grpSpPr>
            <p:grpSp>
              <p:nvGrpSpPr>
                <p:cNvPr id="100" name="Group 99"/>
                <p:cNvGrpSpPr/>
                <p:nvPr/>
              </p:nvGrpSpPr>
              <p:grpSpPr>
                <a:xfrm>
                  <a:off x="4915125" y="1382825"/>
                  <a:ext cx="2658034" cy="1363225"/>
                  <a:chOff x="5778725" y="787858"/>
                  <a:chExt cx="2658034" cy="1363225"/>
                </a:xfrm>
              </p:grpSpPr>
              <p:cxnSp>
                <p:nvCxnSpPr>
                  <p:cNvPr id="86" name="Straight Connector 85"/>
                  <p:cNvCxnSpPr/>
                  <p:nvPr/>
                </p:nvCxnSpPr>
                <p:spPr>
                  <a:xfrm>
                    <a:off x="5819887" y="1234701"/>
                    <a:ext cx="0" cy="214032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/>
                  <p:cNvCxnSpPr/>
                  <p:nvPr/>
                </p:nvCxnSpPr>
                <p:spPr>
                  <a:xfrm>
                    <a:off x="8335981" y="1229939"/>
                    <a:ext cx="0" cy="223557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>
                    <a:off x="8021471" y="1229939"/>
                    <a:ext cx="0" cy="223557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>
                    <a:off x="7706959" y="1229939"/>
                    <a:ext cx="0" cy="223557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>
                    <a:off x="7392447" y="992867"/>
                    <a:ext cx="0" cy="223557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>
                    <a:off x="7074125" y="975494"/>
                    <a:ext cx="0" cy="223557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>
                    <a:off x="6805333" y="1199051"/>
                    <a:ext cx="38102" cy="187638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6448911" y="1229939"/>
                    <a:ext cx="0" cy="223557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>
                    <a:off x="6134399" y="1229939"/>
                    <a:ext cx="0" cy="223557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flipV="1">
                    <a:off x="5819887" y="1437902"/>
                    <a:ext cx="0" cy="214032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 flipV="1">
                    <a:off x="8335981" y="1433139"/>
                    <a:ext cx="0" cy="223557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flipV="1">
                    <a:off x="8021471" y="1433139"/>
                    <a:ext cx="0" cy="223557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 flipV="1">
                    <a:off x="7706959" y="1433139"/>
                    <a:ext cx="0" cy="223557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 flipV="1">
                    <a:off x="7390954" y="1662113"/>
                    <a:ext cx="0" cy="223557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 flipV="1">
                    <a:off x="7074125" y="1688618"/>
                    <a:ext cx="0" cy="223557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/>
                  <p:nvPr/>
                </p:nvCxnSpPr>
                <p:spPr>
                  <a:xfrm flipV="1">
                    <a:off x="6792036" y="1465061"/>
                    <a:ext cx="0" cy="223557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/>
                  <p:cNvCxnSpPr/>
                  <p:nvPr/>
                </p:nvCxnSpPr>
                <p:spPr>
                  <a:xfrm flipV="1">
                    <a:off x="6448911" y="1433139"/>
                    <a:ext cx="0" cy="223557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Connector 83"/>
                  <p:cNvCxnSpPr/>
                  <p:nvPr/>
                </p:nvCxnSpPr>
                <p:spPr>
                  <a:xfrm flipV="1">
                    <a:off x="6134399" y="1433139"/>
                    <a:ext cx="0" cy="223557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7" name="Oval 66"/>
                  <p:cNvSpPr/>
                  <p:nvPr/>
                </p:nvSpPr>
                <p:spPr>
                  <a:xfrm>
                    <a:off x="6026772" y="1340130"/>
                    <a:ext cx="213732" cy="206376"/>
                  </a:xfrm>
                  <a:prstGeom prst="ellipse">
                    <a:avLst/>
                  </a:prstGeom>
                  <a:solidFill>
                    <a:srgbClr val="2AE311"/>
                  </a:solidFill>
                  <a:ln>
                    <a:noFill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>
                  <a:xfrm>
                    <a:off x="6340523" y="1340130"/>
                    <a:ext cx="213732" cy="206376"/>
                  </a:xfrm>
                  <a:prstGeom prst="ellipse">
                    <a:avLst/>
                  </a:prstGeom>
                  <a:solidFill>
                    <a:srgbClr val="2AE311"/>
                  </a:solidFill>
                  <a:ln>
                    <a:noFill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9" name="Oval 68"/>
                  <p:cNvSpPr/>
                  <p:nvPr/>
                </p:nvSpPr>
                <p:spPr>
                  <a:xfrm>
                    <a:off x="6554255" y="898270"/>
                    <a:ext cx="213732" cy="206376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0" name="Oval 69"/>
                  <p:cNvSpPr/>
                  <p:nvPr/>
                </p:nvSpPr>
                <p:spPr>
                  <a:xfrm>
                    <a:off x="6340523" y="1944707"/>
                    <a:ext cx="213732" cy="206376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1" name="Oval 70"/>
                  <p:cNvSpPr/>
                  <p:nvPr/>
                </p:nvSpPr>
                <p:spPr>
                  <a:xfrm>
                    <a:off x="7461512" y="787858"/>
                    <a:ext cx="213732" cy="206376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>
                  <a:xfrm>
                    <a:off x="7595527" y="1340130"/>
                    <a:ext cx="213732" cy="206376"/>
                  </a:xfrm>
                  <a:prstGeom prst="ellipse">
                    <a:avLst/>
                  </a:prstGeom>
                  <a:solidFill>
                    <a:srgbClr val="2AE311"/>
                  </a:solidFill>
                  <a:ln>
                    <a:noFill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3" name="Oval 72"/>
                  <p:cNvSpPr/>
                  <p:nvPr/>
                </p:nvSpPr>
                <p:spPr>
                  <a:xfrm>
                    <a:off x="7909278" y="1340130"/>
                    <a:ext cx="213732" cy="206376"/>
                  </a:xfrm>
                  <a:prstGeom prst="ellipse">
                    <a:avLst/>
                  </a:prstGeom>
                  <a:solidFill>
                    <a:srgbClr val="2AE311"/>
                  </a:solidFill>
                  <a:ln>
                    <a:noFill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>
                    <a:off x="8223027" y="1340130"/>
                    <a:ext cx="213732" cy="206376"/>
                  </a:xfrm>
                  <a:prstGeom prst="ellipse">
                    <a:avLst/>
                  </a:prstGeom>
                  <a:solidFill>
                    <a:srgbClr val="2AE311"/>
                  </a:solidFill>
                  <a:ln>
                    <a:noFill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5" name="Freeform 94"/>
                  <p:cNvSpPr/>
                  <p:nvPr/>
                </p:nvSpPr>
                <p:spPr>
                  <a:xfrm>
                    <a:off x="5779770" y="937724"/>
                    <a:ext cx="2590800" cy="299099"/>
                  </a:xfrm>
                  <a:custGeom>
                    <a:avLst/>
                    <a:gdLst>
                      <a:gd name="connsiteX0" fmla="*/ 0 w 2590800"/>
                      <a:gd name="connsiteY0" fmla="*/ 285286 h 299099"/>
                      <a:gd name="connsiteX1" fmla="*/ 963930 w 2590800"/>
                      <a:gd name="connsiteY1" fmla="*/ 270046 h 299099"/>
                      <a:gd name="connsiteX2" fmla="*/ 1314450 w 2590800"/>
                      <a:gd name="connsiteY2" fmla="*/ 26206 h 299099"/>
                      <a:gd name="connsiteX3" fmla="*/ 1577340 w 2590800"/>
                      <a:gd name="connsiteY3" fmla="*/ 33826 h 299099"/>
                      <a:gd name="connsiteX4" fmla="*/ 1893570 w 2590800"/>
                      <a:gd name="connsiteY4" fmla="*/ 266236 h 299099"/>
                      <a:gd name="connsiteX5" fmla="*/ 2590800 w 2590800"/>
                      <a:gd name="connsiteY5" fmla="*/ 277666 h 299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90800" h="299099">
                        <a:moveTo>
                          <a:pt x="0" y="285286"/>
                        </a:moveTo>
                        <a:cubicBezTo>
                          <a:pt x="372427" y="299256"/>
                          <a:pt x="744855" y="313226"/>
                          <a:pt x="963930" y="270046"/>
                        </a:cubicBezTo>
                        <a:cubicBezTo>
                          <a:pt x="1183005" y="226866"/>
                          <a:pt x="1212215" y="65576"/>
                          <a:pt x="1314450" y="26206"/>
                        </a:cubicBezTo>
                        <a:cubicBezTo>
                          <a:pt x="1416685" y="-13164"/>
                          <a:pt x="1480820" y="-6179"/>
                          <a:pt x="1577340" y="33826"/>
                        </a:cubicBezTo>
                        <a:cubicBezTo>
                          <a:pt x="1673860" y="73831"/>
                          <a:pt x="1724660" y="225596"/>
                          <a:pt x="1893570" y="266236"/>
                        </a:cubicBezTo>
                        <a:cubicBezTo>
                          <a:pt x="2062480" y="306876"/>
                          <a:pt x="2326640" y="292271"/>
                          <a:pt x="2590800" y="277666"/>
                        </a:cubicBezTo>
                      </a:path>
                    </a:pathLst>
                  </a:custGeom>
                  <a:noFill/>
                  <a:ln w="28575">
                    <a:solidFill>
                      <a:srgbClr val="5B9BD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9" name="Freeform 98"/>
                  <p:cNvSpPr/>
                  <p:nvPr/>
                </p:nvSpPr>
                <p:spPr>
                  <a:xfrm flipV="1">
                    <a:off x="5778725" y="1650848"/>
                    <a:ext cx="2590800" cy="299099"/>
                  </a:xfrm>
                  <a:custGeom>
                    <a:avLst/>
                    <a:gdLst>
                      <a:gd name="connsiteX0" fmla="*/ 0 w 2590800"/>
                      <a:gd name="connsiteY0" fmla="*/ 285286 h 299099"/>
                      <a:gd name="connsiteX1" fmla="*/ 963930 w 2590800"/>
                      <a:gd name="connsiteY1" fmla="*/ 270046 h 299099"/>
                      <a:gd name="connsiteX2" fmla="*/ 1314450 w 2590800"/>
                      <a:gd name="connsiteY2" fmla="*/ 26206 h 299099"/>
                      <a:gd name="connsiteX3" fmla="*/ 1577340 w 2590800"/>
                      <a:gd name="connsiteY3" fmla="*/ 33826 h 299099"/>
                      <a:gd name="connsiteX4" fmla="*/ 1893570 w 2590800"/>
                      <a:gd name="connsiteY4" fmla="*/ 266236 h 299099"/>
                      <a:gd name="connsiteX5" fmla="*/ 2590800 w 2590800"/>
                      <a:gd name="connsiteY5" fmla="*/ 277666 h 299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90800" h="299099">
                        <a:moveTo>
                          <a:pt x="0" y="285286"/>
                        </a:moveTo>
                        <a:cubicBezTo>
                          <a:pt x="372427" y="299256"/>
                          <a:pt x="744855" y="313226"/>
                          <a:pt x="963930" y="270046"/>
                        </a:cubicBezTo>
                        <a:cubicBezTo>
                          <a:pt x="1183005" y="226866"/>
                          <a:pt x="1212215" y="65576"/>
                          <a:pt x="1314450" y="26206"/>
                        </a:cubicBezTo>
                        <a:cubicBezTo>
                          <a:pt x="1416685" y="-13164"/>
                          <a:pt x="1480820" y="-6179"/>
                          <a:pt x="1577340" y="33826"/>
                        </a:cubicBezTo>
                        <a:cubicBezTo>
                          <a:pt x="1673860" y="73831"/>
                          <a:pt x="1724660" y="225596"/>
                          <a:pt x="1893570" y="266236"/>
                        </a:cubicBezTo>
                        <a:cubicBezTo>
                          <a:pt x="2062480" y="306876"/>
                          <a:pt x="2326640" y="292271"/>
                          <a:pt x="2590800" y="277666"/>
                        </a:cubicBez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66" name="Oval 65"/>
                <p:cNvSpPr/>
                <p:nvPr/>
              </p:nvSpPr>
              <p:spPr>
                <a:xfrm>
                  <a:off x="4849421" y="1935097"/>
                  <a:ext cx="213732" cy="206376"/>
                </a:xfrm>
                <a:prstGeom prst="ellipse">
                  <a:avLst/>
                </a:prstGeom>
                <a:solidFill>
                  <a:srgbClr val="2AE311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>
                <a:off x="8503772" y="1261248"/>
                <a:ext cx="3291064" cy="1777630"/>
                <a:chOff x="8152652" y="888672"/>
                <a:chExt cx="3291064" cy="1777630"/>
              </a:xfrm>
            </p:grpSpPr>
            <p:grpSp>
              <p:nvGrpSpPr>
                <p:cNvPr id="102" name="Group 101"/>
                <p:cNvGrpSpPr/>
                <p:nvPr/>
              </p:nvGrpSpPr>
              <p:grpSpPr>
                <a:xfrm>
                  <a:off x="8428690" y="1236877"/>
                  <a:ext cx="2617694" cy="223557"/>
                  <a:chOff x="2297542" y="1290918"/>
                  <a:chExt cx="2617694" cy="223557"/>
                </a:xfrm>
              </p:grpSpPr>
              <p:cxnSp>
                <p:nvCxnSpPr>
                  <p:cNvPr id="123" name="Straight Connector 122"/>
                  <p:cNvCxnSpPr/>
                  <p:nvPr/>
                </p:nvCxnSpPr>
                <p:spPr>
                  <a:xfrm>
                    <a:off x="2297542" y="1293439"/>
                    <a:ext cx="2617694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>
                    <a:off x="2345167" y="1295680"/>
                    <a:ext cx="0" cy="214032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24"/>
                  <p:cNvCxnSpPr/>
                  <p:nvPr/>
                </p:nvCxnSpPr>
                <p:spPr>
                  <a:xfrm>
                    <a:off x="4861261" y="1290918"/>
                    <a:ext cx="0" cy="223557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/>
                  <p:cNvCxnSpPr/>
                  <p:nvPr/>
                </p:nvCxnSpPr>
                <p:spPr>
                  <a:xfrm>
                    <a:off x="4546751" y="1290918"/>
                    <a:ext cx="0" cy="223557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26"/>
                  <p:cNvCxnSpPr/>
                  <p:nvPr/>
                </p:nvCxnSpPr>
                <p:spPr>
                  <a:xfrm>
                    <a:off x="4232239" y="1290918"/>
                    <a:ext cx="0" cy="223557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>
                  <a:xfrm>
                    <a:off x="3917727" y="1290918"/>
                    <a:ext cx="0" cy="223557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/>
                  <p:cNvCxnSpPr/>
                  <p:nvPr/>
                </p:nvCxnSpPr>
                <p:spPr>
                  <a:xfrm>
                    <a:off x="3603215" y="1290918"/>
                    <a:ext cx="0" cy="223557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29"/>
                  <p:cNvCxnSpPr/>
                  <p:nvPr/>
                </p:nvCxnSpPr>
                <p:spPr>
                  <a:xfrm>
                    <a:off x="3288703" y="1290918"/>
                    <a:ext cx="0" cy="223557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/>
                  <p:cNvCxnSpPr/>
                  <p:nvPr/>
                </p:nvCxnSpPr>
                <p:spPr>
                  <a:xfrm>
                    <a:off x="2974191" y="1290918"/>
                    <a:ext cx="0" cy="223557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1"/>
                  <p:cNvCxnSpPr/>
                  <p:nvPr/>
                </p:nvCxnSpPr>
                <p:spPr>
                  <a:xfrm>
                    <a:off x="2659679" y="1290918"/>
                    <a:ext cx="0" cy="223557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3" name="Group 102"/>
                <p:cNvGrpSpPr/>
                <p:nvPr/>
              </p:nvGrpSpPr>
              <p:grpSpPr>
                <a:xfrm flipV="1">
                  <a:off x="8428690" y="2049677"/>
                  <a:ext cx="2617694" cy="223557"/>
                  <a:chOff x="2297542" y="1290918"/>
                  <a:chExt cx="2617694" cy="223557"/>
                </a:xfrm>
              </p:grpSpPr>
              <p:cxnSp>
                <p:nvCxnSpPr>
                  <p:cNvPr id="113" name="Straight Connector 112"/>
                  <p:cNvCxnSpPr/>
                  <p:nvPr/>
                </p:nvCxnSpPr>
                <p:spPr>
                  <a:xfrm>
                    <a:off x="2297542" y="1293439"/>
                    <a:ext cx="2617694" cy="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Connector 113"/>
                  <p:cNvCxnSpPr/>
                  <p:nvPr/>
                </p:nvCxnSpPr>
                <p:spPr>
                  <a:xfrm>
                    <a:off x="2345167" y="1295680"/>
                    <a:ext cx="0" cy="214032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Straight Connector 114"/>
                  <p:cNvCxnSpPr/>
                  <p:nvPr/>
                </p:nvCxnSpPr>
                <p:spPr>
                  <a:xfrm>
                    <a:off x="4861261" y="1290918"/>
                    <a:ext cx="0" cy="223557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15"/>
                  <p:cNvCxnSpPr/>
                  <p:nvPr/>
                </p:nvCxnSpPr>
                <p:spPr>
                  <a:xfrm>
                    <a:off x="4546751" y="1290918"/>
                    <a:ext cx="0" cy="223557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Connector 116"/>
                  <p:cNvCxnSpPr/>
                  <p:nvPr/>
                </p:nvCxnSpPr>
                <p:spPr>
                  <a:xfrm>
                    <a:off x="4232239" y="1290918"/>
                    <a:ext cx="0" cy="223557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Straight Connector 117"/>
                  <p:cNvCxnSpPr/>
                  <p:nvPr/>
                </p:nvCxnSpPr>
                <p:spPr>
                  <a:xfrm>
                    <a:off x="3917727" y="1290918"/>
                    <a:ext cx="0" cy="223557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Straight Connector 118"/>
                  <p:cNvCxnSpPr/>
                  <p:nvPr/>
                </p:nvCxnSpPr>
                <p:spPr>
                  <a:xfrm>
                    <a:off x="3603215" y="1290918"/>
                    <a:ext cx="0" cy="223557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Connector 119"/>
                  <p:cNvCxnSpPr/>
                  <p:nvPr/>
                </p:nvCxnSpPr>
                <p:spPr>
                  <a:xfrm>
                    <a:off x="3288703" y="1290918"/>
                    <a:ext cx="0" cy="223557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/>
                  <p:cNvCxnSpPr/>
                  <p:nvPr/>
                </p:nvCxnSpPr>
                <p:spPr>
                  <a:xfrm>
                    <a:off x="2974191" y="1290918"/>
                    <a:ext cx="0" cy="223557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/>
                  <p:cNvCxnSpPr/>
                  <p:nvPr/>
                </p:nvCxnSpPr>
                <p:spPr>
                  <a:xfrm>
                    <a:off x="2659679" y="1290918"/>
                    <a:ext cx="0" cy="223557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4" name="Oval 103"/>
                <p:cNvSpPr/>
                <p:nvPr/>
              </p:nvSpPr>
              <p:spPr>
                <a:xfrm>
                  <a:off x="8152652" y="1681461"/>
                  <a:ext cx="213732" cy="206376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9046654" y="1633471"/>
                  <a:ext cx="213732" cy="206376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9228677" y="2342023"/>
                  <a:ext cx="213732" cy="206376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9478227" y="888672"/>
                  <a:ext cx="213732" cy="206376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9744751" y="1674365"/>
                  <a:ext cx="213732" cy="206376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10256521" y="890156"/>
                  <a:ext cx="213732" cy="206376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10458840" y="2459926"/>
                  <a:ext cx="213732" cy="206376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10607665" y="1627868"/>
                  <a:ext cx="213732" cy="206376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11229984" y="1634172"/>
                  <a:ext cx="213732" cy="206376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41" name="Group 140"/>
            <p:cNvGrpSpPr/>
            <p:nvPr/>
          </p:nvGrpSpPr>
          <p:grpSpPr>
            <a:xfrm>
              <a:off x="6602235" y="1907916"/>
              <a:ext cx="5289876" cy="416772"/>
              <a:chOff x="6470655" y="2043299"/>
              <a:chExt cx="5289876" cy="416772"/>
            </a:xfrm>
          </p:grpSpPr>
          <p:cxnSp>
            <p:nvCxnSpPr>
              <p:cNvPr id="138" name="Straight Arrow Connector 137"/>
              <p:cNvCxnSpPr>
                <a:stCxn id="139" idx="3"/>
                <a:endCxn id="140" idx="1"/>
              </p:cNvCxnSpPr>
              <p:nvPr/>
            </p:nvCxnSpPr>
            <p:spPr>
              <a:xfrm flipV="1">
                <a:off x="7219903" y="2227965"/>
                <a:ext cx="3876664" cy="237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9" name="TextBox 138"/>
              <p:cNvSpPr txBox="1"/>
              <p:nvPr/>
            </p:nvSpPr>
            <p:spPr>
              <a:xfrm>
                <a:off x="6470655" y="2043299"/>
                <a:ext cx="749248" cy="416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/>
                  <a:t>6</a:t>
                </a:r>
                <a:r>
                  <a:rPr lang="el-GR" dirty="0" smtClean="0"/>
                  <a:t>5ο</a:t>
                </a:r>
                <a:r>
                  <a:rPr lang="en-GB" dirty="0" smtClean="0"/>
                  <a:t>C</a:t>
                </a:r>
                <a:endParaRPr lang="en-GB" dirty="0"/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11096567" y="2043299"/>
                <a:ext cx="6639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9</a:t>
                </a:r>
                <a:r>
                  <a:rPr lang="el-GR" dirty="0" smtClean="0"/>
                  <a:t>5ο</a:t>
                </a:r>
                <a:r>
                  <a:rPr lang="en-GB" dirty="0" smtClean="0"/>
                  <a:t>C</a:t>
                </a:r>
                <a:endParaRPr lang="en-GB" dirty="0"/>
              </a:p>
            </p:txBody>
          </p:sp>
        </p:grpSp>
      </p:grpSp>
      <p:sp>
        <p:nvSpPr>
          <p:cNvPr id="144" name="TextBox 143"/>
          <p:cNvSpPr txBox="1"/>
          <p:nvPr/>
        </p:nvSpPr>
        <p:spPr>
          <a:xfrm>
            <a:off x="286368" y="1088622"/>
            <a:ext cx="634256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dirty="0" smtClean="0"/>
              <a:t>Η </a:t>
            </a:r>
            <a:r>
              <a:rPr lang="en-GB" sz="2000" dirty="0"/>
              <a:t>HRM </a:t>
            </a:r>
            <a:r>
              <a:rPr lang="el-GR" sz="2000" dirty="0"/>
              <a:t>πραγματοποιείται σε ειδικούς </a:t>
            </a:r>
            <a:r>
              <a:rPr lang="el-GR" sz="2000" dirty="0" err="1"/>
              <a:t>θερμοκυκλοποιητές</a:t>
            </a:r>
            <a:r>
              <a:rPr lang="el-GR" sz="2000" dirty="0"/>
              <a:t> ανίχνευσης φθορισμού και εξειδικευμένα λογισμικά, όπως το </a:t>
            </a:r>
            <a:r>
              <a:rPr lang="en-GB" sz="2000" dirty="0"/>
              <a:t>Rotor-Gene Q </a:t>
            </a:r>
            <a:r>
              <a:rPr lang="el-GR" sz="2000" dirty="0"/>
              <a:t>.</a:t>
            </a:r>
          </a:p>
          <a:p>
            <a:pPr algn="just"/>
            <a:endParaRPr lang="en-GB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dirty="0" smtClean="0"/>
              <a:t>Η </a:t>
            </a:r>
            <a:r>
              <a:rPr lang="en-GB" sz="2000" dirty="0" smtClean="0"/>
              <a:t>HRM</a:t>
            </a:r>
            <a:r>
              <a:rPr lang="el-GR" sz="2000" dirty="0" smtClean="0"/>
              <a:t> απαιτεί την παρακολούθηση της αντίδρασης σε πραγματικό χρόνο (</a:t>
            </a:r>
            <a:r>
              <a:rPr lang="en-GB" sz="2000" dirty="0" smtClean="0"/>
              <a:t>real-time)</a:t>
            </a:r>
            <a:r>
              <a:rPr lang="el-GR" sz="2000" dirty="0" smtClean="0"/>
              <a:t>, το οποίο επιτυγχάνεται με τη χρήση φθοριζουσών ουσιών (</a:t>
            </a:r>
            <a:r>
              <a:rPr lang="en-GB" sz="2000" dirty="0" smtClean="0"/>
              <a:t>Intercalating dyes).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dirty="0" smtClean="0"/>
              <a:t>Οι </a:t>
            </a:r>
            <a:r>
              <a:rPr lang="en-GB" sz="2000" dirty="0" smtClean="0"/>
              <a:t>Intercalating dyes</a:t>
            </a:r>
            <a:r>
              <a:rPr lang="el-GR" sz="2000" dirty="0" smtClean="0"/>
              <a:t>, όπως η </a:t>
            </a:r>
            <a:r>
              <a:rPr lang="en-GB" sz="2000" dirty="0" smtClean="0"/>
              <a:t>SYTO 9 Green</a:t>
            </a:r>
            <a:r>
              <a:rPr lang="el-GR" sz="2000" dirty="0" smtClean="0"/>
              <a:t>, δεσμεύονται σε δίκλωνο </a:t>
            </a:r>
            <a:r>
              <a:rPr lang="en-GB" sz="2000" dirty="0" smtClean="0"/>
              <a:t>DNA </a:t>
            </a:r>
            <a:r>
              <a:rPr lang="el-GR" sz="2000" dirty="0" smtClean="0"/>
              <a:t>και φθορίζουν έντονα.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dirty="0" smtClean="0"/>
              <a:t>Κατά την τήξη του </a:t>
            </a:r>
            <a:r>
              <a:rPr lang="en-GB" sz="2000" dirty="0" smtClean="0"/>
              <a:t>DNA, </a:t>
            </a:r>
            <a:r>
              <a:rPr lang="el-GR" sz="2000" dirty="0" smtClean="0"/>
              <a:t>η χρωστική απελευθερώνεται και ο φθορισμός μειώνεται.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dirty="0" smtClean="0"/>
              <a:t>Παρακολουθώντας τα επίπεδα φθορισμού κατά την εξέλιξη της αντίδρασης μπορούμε να εκτιμήσουμε την κατάσταση τήξης του </a:t>
            </a:r>
            <a:r>
              <a:rPr lang="en-GB" sz="2000" dirty="0" smtClean="0"/>
              <a:t>DNA.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sz="2000" dirty="0" smtClean="0"/>
          </a:p>
        </p:txBody>
      </p:sp>
      <p:sp>
        <p:nvSpPr>
          <p:cNvPr id="148" name="Rectangle 147"/>
          <p:cNvSpPr/>
          <p:nvPr/>
        </p:nvSpPr>
        <p:spPr>
          <a:xfrm>
            <a:off x="4160691" y="219395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grpSp>
        <p:nvGrpSpPr>
          <p:cNvPr id="150" name="Group 149"/>
          <p:cNvGrpSpPr/>
          <p:nvPr/>
        </p:nvGrpSpPr>
        <p:grpSpPr>
          <a:xfrm>
            <a:off x="7618305" y="1275003"/>
            <a:ext cx="3435155" cy="2599526"/>
            <a:chOff x="7684753" y="738397"/>
            <a:chExt cx="3435155" cy="2599526"/>
          </a:xfrm>
        </p:grpSpPr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84753" y="738397"/>
              <a:ext cx="3367272" cy="2579502"/>
            </a:xfrm>
            <a:prstGeom prst="rect">
              <a:avLst/>
            </a:prstGeom>
          </p:spPr>
        </p:pic>
        <p:sp>
          <p:nvSpPr>
            <p:cNvPr id="147" name="Rectangle 146"/>
            <p:cNvSpPr/>
            <p:nvPr/>
          </p:nvSpPr>
          <p:spPr>
            <a:xfrm>
              <a:off x="7963217" y="3153257"/>
              <a:ext cx="3156691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00" dirty="0"/>
                <a:t>Rotor-Gene 6000 real-time 5-Plex HRM PCR </a:t>
              </a:r>
              <a:r>
                <a:rPr lang="en-GB" sz="600" dirty="0" err="1"/>
                <a:t>Thermocycler</a:t>
              </a:r>
              <a:r>
                <a:rPr lang="en-GB" sz="600" dirty="0"/>
                <a:t> (Corbett Research, Sydney, Australia)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699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/>
          <p:cNvSpPr txBox="1">
            <a:spLocks/>
          </p:cNvSpPr>
          <p:nvPr/>
        </p:nvSpPr>
        <p:spPr>
          <a:xfrm>
            <a:off x="1" y="0"/>
            <a:ext cx="12191999" cy="538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 smtClean="0">
                <a:latin typeface="+mn-lt"/>
              </a:rPr>
              <a:t>Στην </a:t>
            </a:r>
            <a:r>
              <a:rPr lang="en-GB" sz="3200" b="1" dirty="0" smtClean="0">
                <a:latin typeface="+mn-lt"/>
              </a:rPr>
              <a:t>HRM </a:t>
            </a:r>
            <a:r>
              <a:rPr lang="el-GR" sz="3200" b="1" dirty="0" smtClean="0">
                <a:latin typeface="+mn-lt"/>
              </a:rPr>
              <a:t>συγκρίνονται καμπύλες τήξης του </a:t>
            </a:r>
            <a:r>
              <a:rPr lang="en-GB" sz="3200" b="1" dirty="0" smtClean="0">
                <a:latin typeface="+mn-lt"/>
              </a:rPr>
              <a:t>DNA </a:t>
            </a:r>
            <a:r>
              <a:rPr lang="el-GR" sz="3200" b="1" dirty="0" smtClean="0">
                <a:latin typeface="+mn-lt"/>
              </a:rPr>
              <a:t>μεταξύ δειγμάτων </a:t>
            </a:r>
            <a:endParaRPr lang="el-GR" sz="3200" b="1" dirty="0"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55698" y="4303135"/>
            <a:ext cx="4989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20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248584" y="3502467"/>
            <a:ext cx="5247190" cy="3232551"/>
            <a:chOff x="6728866" y="878102"/>
            <a:chExt cx="5463147" cy="3365592"/>
          </a:xfrm>
        </p:grpSpPr>
        <p:grpSp>
          <p:nvGrpSpPr>
            <p:cNvPr id="8" name="Group 7"/>
            <p:cNvGrpSpPr/>
            <p:nvPr/>
          </p:nvGrpSpPr>
          <p:grpSpPr>
            <a:xfrm>
              <a:off x="6728866" y="878102"/>
              <a:ext cx="5463147" cy="3365592"/>
              <a:chOff x="5954822" y="806824"/>
              <a:chExt cx="4758001" cy="2931188"/>
            </a:xfrm>
          </p:grpSpPr>
          <p:sp>
            <p:nvSpPr>
              <p:cNvPr id="9" name="Freeform 8"/>
              <p:cNvSpPr/>
              <p:nvPr/>
            </p:nvSpPr>
            <p:spPr>
              <a:xfrm>
                <a:off x="6669741" y="1709196"/>
                <a:ext cx="3899647" cy="1668035"/>
              </a:xfrm>
              <a:custGeom>
                <a:avLst/>
                <a:gdLst>
                  <a:gd name="connsiteX0" fmla="*/ 0 w 4282440"/>
                  <a:gd name="connsiteY0" fmla="*/ 0 h 2852512"/>
                  <a:gd name="connsiteX1" fmla="*/ 1760220 w 4282440"/>
                  <a:gd name="connsiteY1" fmla="*/ 708660 h 2852512"/>
                  <a:gd name="connsiteX2" fmla="*/ 2415540 w 4282440"/>
                  <a:gd name="connsiteY2" fmla="*/ 2567940 h 2852512"/>
                  <a:gd name="connsiteX3" fmla="*/ 4282440 w 4282440"/>
                  <a:gd name="connsiteY3" fmla="*/ 2842260 h 2852512"/>
                  <a:gd name="connsiteX0" fmla="*/ 0 w 4282440"/>
                  <a:gd name="connsiteY0" fmla="*/ 0 h 2863675"/>
                  <a:gd name="connsiteX1" fmla="*/ 1760220 w 4282440"/>
                  <a:gd name="connsiteY1" fmla="*/ 708660 h 2863675"/>
                  <a:gd name="connsiteX2" fmla="*/ 2420399 w 4282440"/>
                  <a:gd name="connsiteY2" fmla="*/ 2605918 h 2863675"/>
                  <a:gd name="connsiteX3" fmla="*/ 4282440 w 4282440"/>
                  <a:gd name="connsiteY3" fmla="*/ 2842260 h 2863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82440" h="2863675">
                    <a:moveTo>
                      <a:pt x="0" y="0"/>
                    </a:moveTo>
                    <a:cubicBezTo>
                      <a:pt x="678815" y="140335"/>
                      <a:pt x="1356820" y="274340"/>
                      <a:pt x="1760220" y="708660"/>
                    </a:cubicBezTo>
                    <a:cubicBezTo>
                      <a:pt x="2163620" y="1142980"/>
                      <a:pt x="2000029" y="2250318"/>
                      <a:pt x="2420399" y="2605918"/>
                    </a:cubicBezTo>
                    <a:cubicBezTo>
                      <a:pt x="2840769" y="2961518"/>
                      <a:pt x="4126230" y="2847340"/>
                      <a:pt x="4282440" y="2842260"/>
                    </a:cubicBez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669740" y="3368680"/>
                <a:ext cx="602063" cy="334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/>
                  <a:t>6</a:t>
                </a:r>
                <a:r>
                  <a:rPr lang="el-GR" dirty="0" smtClean="0"/>
                  <a:t>5</a:t>
                </a:r>
                <a:r>
                  <a:rPr lang="en-GB" dirty="0" err="1" smtClean="0"/>
                  <a:t>oC</a:t>
                </a:r>
                <a:endParaRPr lang="en-GB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0048859" y="3368680"/>
                <a:ext cx="6639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9</a:t>
                </a:r>
                <a:r>
                  <a:rPr lang="el-GR" dirty="0" smtClean="0"/>
                  <a:t>5</a:t>
                </a:r>
                <a:r>
                  <a:rPr lang="en-GB" dirty="0" err="1" smtClean="0"/>
                  <a:t>oC</a:t>
                </a:r>
                <a:endParaRPr lang="en-GB" dirty="0"/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>
                <a:off x="7333704" y="3547082"/>
                <a:ext cx="2715155" cy="125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 rot="16200000">
                <a:off x="5347965" y="1839594"/>
                <a:ext cx="1776621" cy="562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l-GR" dirty="0" err="1" smtClean="0"/>
                  <a:t>Κανονικοποιημένος</a:t>
                </a:r>
                <a:endParaRPr lang="el-GR" dirty="0"/>
              </a:p>
              <a:p>
                <a:pPr algn="ctr"/>
                <a:r>
                  <a:rPr lang="el-GR" dirty="0" smtClean="0"/>
                  <a:t>Φθορισμός</a:t>
                </a:r>
                <a:endParaRPr lang="en-GB" dirty="0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6669741" y="806824"/>
                <a:ext cx="0" cy="269837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526306" y="3370729"/>
                <a:ext cx="4043082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Freeform 27"/>
            <p:cNvSpPr/>
            <p:nvPr/>
          </p:nvSpPr>
          <p:spPr>
            <a:xfrm>
              <a:off x="7549726" y="1914203"/>
              <a:ext cx="4477582" cy="1900033"/>
            </a:xfrm>
            <a:custGeom>
              <a:avLst/>
              <a:gdLst>
                <a:gd name="connsiteX0" fmla="*/ 0 w 4282440"/>
                <a:gd name="connsiteY0" fmla="*/ 0 h 2852512"/>
                <a:gd name="connsiteX1" fmla="*/ 1760220 w 4282440"/>
                <a:gd name="connsiteY1" fmla="*/ 708660 h 2852512"/>
                <a:gd name="connsiteX2" fmla="*/ 2415540 w 4282440"/>
                <a:gd name="connsiteY2" fmla="*/ 2567940 h 2852512"/>
                <a:gd name="connsiteX3" fmla="*/ 4282440 w 4282440"/>
                <a:gd name="connsiteY3" fmla="*/ 2842260 h 2852512"/>
                <a:gd name="connsiteX0" fmla="*/ 0 w 4282440"/>
                <a:gd name="connsiteY0" fmla="*/ 0 h 2856710"/>
                <a:gd name="connsiteX1" fmla="*/ 1993433 w 4282440"/>
                <a:gd name="connsiteY1" fmla="*/ 594585 h 2856710"/>
                <a:gd name="connsiteX2" fmla="*/ 2415540 w 4282440"/>
                <a:gd name="connsiteY2" fmla="*/ 2567940 h 2856710"/>
                <a:gd name="connsiteX3" fmla="*/ 4282440 w 4282440"/>
                <a:gd name="connsiteY3" fmla="*/ 2842260 h 2856710"/>
                <a:gd name="connsiteX0" fmla="*/ 0 w 4282440"/>
                <a:gd name="connsiteY0" fmla="*/ 0 h 2856710"/>
                <a:gd name="connsiteX1" fmla="*/ 1993433 w 4282440"/>
                <a:gd name="connsiteY1" fmla="*/ 594585 h 2856710"/>
                <a:gd name="connsiteX2" fmla="*/ 2415540 w 4282440"/>
                <a:gd name="connsiteY2" fmla="*/ 2567940 h 2856710"/>
                <a:gd name="connsiteX3" fmla="*/ 4282440 w 4282440"/>
                <a:gd name="connsiteY3" fmla="*/ 2842260 h 2856710"/>
                <a:gd name="connsiteX0" fmla="*/ 0 w 4282440"/>
                <a:gd name="connsiteY0" fmla="*/ 0 h 2863825"/>
                <a:gd name="connsiteX1" fmla="*/ 1993433 w 4282440"/>
                <a:gd name="connsiteY1" fmla="*/ 594585 h 2863825"/>
                <a:gd name="connsiteX2" fmla="*/ 2692480 w 4282440"/>
                <a:gd name="connsiteY2" fmla="*/ 2590755 h 2863825"/>
                <a:gd name="connsiteX3" fmla="*/ 4282440 w 4282440"/>
                <a:gd name="connsiteY3" fmla="*/ 2842260 h 2863825"/>
                <a:gd name="connsiteX0" fmla="*/ 0 w 4282440"/>
                <a:gd name="connsiteY0" fmla="*/ 0 h 2842860"/>
                <a:gd name="connsiteX1" fmla="*/ 1993433 w 4282440"/>
                <a:gd name="connsiteY1" fmla="*/ 594585 h 2842860"/>
                <a:gd name="connsiteX2" fmla="*/ 2634177 w 4282440"/>
                <a:gd name="connsiteY2" fmla="*/ 2453865 h 2842860"/>
                <a:gd name="connsiteX3" fmla="*/ 4282440 w 4282440"/>
                <a:gd name="connsiteY3" fmla="*/ 2842260 h 2842860"/>
                <a:gd name="connsiteX0" fmla="*/ 0 w 4282440"/>
                <a:gd name="connsiteY0" fmla="*/ 0 h 2844444"/>
                <a:gd name="connsiteX1" fmla="*/ 1993433 w 4282440"/>
                <a:gd name="connsiteY1" fmla="*/ 594585 h 2844444"/>
                <a:gd name="connsiteX2" fmla="*/ 2634177 w 4282440"/>
                <a:gd name="connsiteY2" fmla="*/ 2453865 h 2844444"/>
                <a:gd name="connsiteX3" fmla="*/ 4282440 w 4282440"/>
                <a:gd name="connsiteY3" fmla="*/ 2842260 h 2844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82440" h="2844444">
                  <a:moveTo>
                    <a:pt x="0" y="0"/>
                  </a:moveTo>
                  <a:cubicBezTo>
                    <a:pt x="678815" y="140335"/>
                    <a:pt x="1554404" y="185608"/>
                    <a:pt x="1993433" y="594585"/>
                  </a:cubicBezTo>
                  <a:cubicBezTo>
                    <a:pt x="2432463" y="1003563"/>
                    <a:pt x="2238100" y="2033622"/>
                    <a:pt x="2634177" y="2453865"/>
                  </a:cubicBezTo>
                  <a:cubicBezTo>
                    <a:pt x="3030254" y="2874108"/>
                    <a:pt x="4126230" y="2847340"/>
                    <a:pt x="4282440" y="2842260"/>
                  </a:cubicBezTo>
                </a:path>
              </a:pathLst>
            </a:custGeom>
            <a:ln w="19050">
              <a:solidFill>
                <a:srgbClr val="00B0F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7576457" y="1935116"/>
              <a:ext cx="4450850" cy="1902683"/>
            </a:xfrm>
            <a:custGeom>
              <a:avLst/>
              <a:gdLst>
                <a:gd name="connsiteX0" fmla="*/ 0 w 4282440"/>
                <a:gd name="connsiteY0" fmla="*/ 0 h 2852512"/>
                <a:gd name="connsiteX1" fmla="*/ 1760220 w 4282440"/>
                <a:gd name="connsiteY1" fmla="*/ 708660 h 2852512"/>
                <a:gd name="connsiteX2" fmla="*/ 2415540 w 4282440"/>
                <a:gd name="connsiteY2" fmla="*/ 2567940 h 2852512"/>
                <a:gd name="connsiteX3" fmla="*/ 4282440 w 4282440"/>
                <a:gd name="connsiteY3" fmla="*/ 2842260 h 2852512"/>
                <a:gd name="connsiteX0" fmla="*/ 0 w 4282440"/>
                <a:gd name="connsiteY0" fmla="*/ 0 h 2847819"/>
                <a:gd name="connsiteX1" fmla="*/ 1650245 w 4282440"/>
                <a:gd name="connsiteY1" fmla="*/ 868168 h 2847819"/>
                <a:gd name="connsiteX2" fmla="*/ 2415540 w 4282440"/>
                <a:gd name="connsiteY2" fmla="*/ 2567940 h 2847819"/>
                <a:gd name="connsiteX3" fmla="*/ 4282440 w 4282440"/>
                <a:gd name="connsiteY3" fmla="*/ 2842260 h 2847819"/>
                <a:gd name="connsiteX0" fmla="*/ 0 w 4282440"/>
                <a:gd name="connsiteY0" fmla="*/ 0 h 2856704"/>
                <a:gd name="connsiteX1" fmla="*/ 1650245 w 4282440"/>
                <a:gd name="connsiteY1" fmla="*/ 868168 h 2856704"/>
                <a:gd name="connsiteX2" fmla="*/ 2415540 w 4282440"/>
                <a:gd name="connsiteY2" fmla="*/ 2567940 h 2856704"/>
                <a:gd name="connsiteX3" fmla="*/ 4282440 w 4282440"/>
                <a:gd name="connsiteY3" fmla="*/ 2842260 h 2856704"/>
                <a:gd name="connsiteX0" fmla="*/ 0 w 4282440"/>
                <a:gd name="connsiteY0" fmla="*/ 0 h 2842637"/>
                <a:gd name="connsiteX1" fmla="*/ 1650245 w 4282440"/>
                <a:gd name="connsiteY1" fmla="*/ 868168 h 2842637"/>
                <a:gd name="connsiteX2" fmla="*/ 2393545 w 4282440"/>
                <a:gd name="connsiteY2" fmla="*/ 2431218 h 2842637"/>
                <a:gd name="connsiteX3" fmla="*/ 4282440 w 4282440"/>
                <a:gd name="connsiteY3" fmla="*/ 2842260 h 2842637"/>
                <a:gd name="connsiteX0" fmla="*/ 0 w 4282440"/>
                <a:gd name="connsiteY0" fmla="*/ 0 h 2842528"/>
                <a:gd name="connsiteX1" fmla="*/ 1650245 w 4282440"/>
                <a:gd name="connsiteY1" fmla="*/ 868168 h 2842528"/>
                <a:gd name="connsiteX2" fmla="*/ 2356887 w 4282440"/>
                <a:gd name="connsiteY2" fmla="*/ 2408431 h 2842528"/>
                <a:gd name="connsiteX3" fmla="*/ 4282440 w 4282440"/>
                <a:gd name="connsiteY3" fmla="*/ 2842260 h 2842528"/>
                <a:gd name="connsiteX0" fmla="*/ 0 w 4282440"/>
                <a:gd name="connsiteY0" fmla="*/ 0 h 2850143"/>
                <a:gd name="connsiteX1" fmla="*/ 1650245 w 4282440"/>
                <a:gd name="connsiteY1" fmla="*/ 868168 h 2850143"/>
                <a:gd name="connsiteX2" fmla="*/ 2356887 w 4282440"/>
                <a:gd name="connsiteY2" fmla="*/ 2408431 h 2850143"/>
                <a:gd name="connsiteX3" fmla="*/ 4282440 w 4282440"/>
                <a:gd name="connsiteY3" fmla="*/ 2842260 h 2850143"/>
                <a:gd name="connsiteX0" fmla="*/ 0 w 4282440"/>
                <a:gd name="connsiteY0" fmla="*/ 0 h 2843712"/>
                <a:gd name="connsiteX1" fmla="*/ 1650245 w 4282440"/>
                <a:gd name="connsiteY1" fmla="*/ 868168 h 2843712"/>
                <a:gd name="connsiteX2" fmla="*/ 2356887 w 4282440"/>
                <a:gd name="connsiteY2" fmla="*/ 2408431 h 2843712"/>
                <a:gd name="connsiteX3" fmla="*/ 4282440 w 4282440"/>
                <a:gd name="connsiteY3" fmla="*/ 2842260 h 2843712"/>
                <a:gd name="connsiteX0" fmla="*/ 0 w 4282440"/>
                <a:gd name="connsiteY0" fmla="*/ 0 h 2847541"/>
                <a:gd name="connsiteX1" fmla="*/ 1650245 w 4282440"/>
                <a:gd name="connsiteY1" fmla="*/ 868168 h 2847541"/>
                <a:gd name="connsiteX2" fmla="*/ 2356887 w 4282440"/>
                <a:gd name="connsiteY2" fmla="*/ 2408431 h 2847541"/>
                <a:gd name="connsiteX3" fmla="*/ 4282440 w 4282440"/>
                <a:gd name="connsiteY3" fmla="*/ 2842260 h 2847541"/>
                <a:gd name="connsiteX0" fmla="*/ 0 w 4282440"/>
                <a:gd name="connsiteY0" fmla="*/ 0 h 2842408"/>
                <a:gd name="connsiteX1" fmla="*/ 1848200 w 4282440"/>
                <a:gd name="connsiteY1" fmla="*/ 959316 h 2842408"/>
                <a:gd name="connsiteX2" fmla="*/ 2356887 w 4282440"/>
                <a:gd name="connsiteY2" fmla="*/ 2408431 h 2842408"/>
                <a:gd name="connsiteX3" fmla="*/ 4282440 w 4282440"/>
                <a:gd name="connsiteY3" fmla="*/ 2842260 h 2842408"/>
                <a:gd name="connsiteX0" fmla="*/ 0 w 4282440"/>
                <a:gd name="connsiteY0" fmla="*/ 0 h 2842561"/>
                <a:gd name="connsiteX1" fmla="*/ 1848200 w 4282440"/>
                <a:gd name="connsiteY1" fmla="*/ 959316 h 2842561"/>
                <a:gd name="connsiteX2" fmla="*/ 2532847 w 4282440"/>
                <a:gd name="connsiteY2" fmla="*/ 2476792 h 2842561"/>
                <a:gd name="connsiteX3" fmla="*/ 4282440 w 4282440"/>
                <a:gd name="connsiteY3" fmla="*/ 2842260 h 2842561"/>
                <a:gd name="connsiteX0" fmla="*/ 0 w 4282440"/>
                <a:gd name="connsiteY0" fmla="*/ 0 h 2842365"/>
                <a:gd name="connsiteX1" fmla="*/ 1848200 w 4282440"/>
                <a:gd name="connsiteY1" fmla="*/ 959316 h 2842365"/>
                <a:gd name="connsiteX2" fmla="*/ 2532847 w 4282440"/>
                <a:gd name="connsiteY2" fmla="*/ 2476792 h 2842365"/>
                <a:gd name="connsiteX3" fmla="*/ 4282440 w 4282440"/>
                <a:gd name="connsiteY3" fmla="*/ 2842260 h 2842365"/>
                <a:gd name="connsiteX0" fmla="*/ 0 w 4282440"/>
                <a:gd name="connsiteY0" fmla="*/ 0 h 2842573"/>
                <a:gd name="connsiteX1" fmla="*/ 1848200 w 4282440"/>
                <a:gd name="connsiteY1" fmla="*/ 959316 h 2842573"/>
                <a:gd name="connsiteX2" fmla="*/ 2532847 w 4282440"/>
                <a:gd name="connsiteY2" fmla="*/ 2476792 h 2842573"/>
                <a:gd name="connsiteX3" fmla="*/ 4282440 w 4282440"/>
                <a:gd name="connsiteY3" fmla="*/ 2842260 h 2842573"/>
                <a:gd name="connsiteX0" fmla="*/ 0 w 4282440"/>
                <a:gd name="connsiteY0" fmla="*/ 0 h 2844034"/>
                <a:gd name="connsiteX1" fmla="*/ 1848200 w 4282440"/>
                <a:gd name="connsiteY1" fmla="*/ 959316 h 2844034"/>
                <a:gd name="connsiteX2" fmla="*/ 2554842 w 4282440"/>
                <a:gd name="connsiteY2" fmla="*/ 2545153 h 2844034"/>
                <a:gd name="connsiteX3" fmla="*/ 4282440 w 4282440"/>
                <a:gd name="connsiteY3" fmla="*/ 2842260 h 2844034"/>
                <a:gd name="connsiteX0" fmla="*/ 0 w 4282440"/>
                <a:gd name="connsiteY0" fmla="*/ 0 h 2852874"/>
                <a:gd name="connsiteX1" fmla="*/ 1848200 w 4282440"/>
                <a:gd name="connsiteY1" fmla="*/ 959316 h 2852874"/>
                <a:gd name="connsiteX2" fmla="*/ 2554842 w 4282440"/>
                <a:gd name="connsiteY2" fmla="*/ 2545153 h 2852874"/>
                <a:gd name="connsiteX3" fmla="*/ 4282440 w 4282440"/>
                <a:gd name="connsiteY3" fmla="*/ 2842260 h 2852874"/>
                <a:gd name="connsiteX0" fmla="*/ 0 w 4282440"/>
                <a:gd name="connsiteY0" fmla="*/ 0 h 2842414"/>
                <a:gd name="connsiteX1" fmla="*/ 1848200 w 4282440"/>
                <a:gd name="connsiteY1" fmla="*/ 959316 h 2842414"/>
                <a:gd name="connsiteX2" fmla="*/ 2554842 w 4282440"/>
                <a:gd name="connsiteY2" fmla="*/ 2545153 h 2842414"/>
                <a:gd name="connsiteX3" fmla="*/ 4282440 w 4282440"/>
                <a:gd name="connsiteY3" fmla="*/ 2842260 h 2842414"/>
                <a:gd name="connsiteX0" fmla="*/ 0 w 4282440"/>
                <a:gd name="connsiteY0" fmla="*/ 0 h 2844139"/>
                <a:gd name="connsiteX1" fmla="*/ 1848200 w 4282440"/>
                <a:gd name="connsiteY1" fmla="*/ 959316 h 2844139"/>
                <a:gd name="connsiteX2" fmla="*/ 2554842 w 4282440"/>
                <a:gd name="connsiteY2" fmla="*/ 2545153 h 2844139"/>
                <a:gd name="connsiteX3" fmla="*/ 4282440 w 4282440"/>
                <a:gd name="connsiteY3" fmla="*/ 2842260 h 2844139"/>
                <a:gd name="connsiteX0" fmla="*/ 0 w 4282440"/>
                <a:gd name="connsiteY0" fmla="*/ 0 h 2842502"/>
                <a:gd name="connsiteX1" fmla="*/ 2046155 w 4282440"/>
                <a:gd name="connsiteY1" fmla="*/ 1472022 h 2842502"/>
                <a:gd name="connsiteX2" fmla="*/ 2554842 w 4282440"/>
                <a:gd name="connsiteY2" fmla="*/ 2545153 h 2842502"/>
                <a:gd name="connsiteX3" fmla="*/ 4282440 w 4282440"/>
                <a:gd name="connsiteY3" fmla="*/ 2842260 h 2842502"/>
                <a:gd name="connsiteX0" fmla="*/ 0 w 4282440"/>
                <a:gd name="connsiteY0" fmla="*/ 0 h 2842502"/>
                <a:gd name="connsiteX1" fmla="*/ 2046155 w 4282440"/>
                <a:gd name="connsiteY1" fmla="*/ 1472022 h 2842502"/>
                <a:gd name="connsiteX2" fmla="*/ 2554842 w 4282440"/>
                <a:gd name="connsiteY2" fmla="*/ 2545153 h 2842502"/>
                <a:gd name="connsiteX3" fmla="*/ 4282440 w 4282440"/>
                <a:gd name="connsiteY3" fmla="*/ 2842260 h 2842502"/>
                <a:gd name="connsiteX0" fmla="*/ 0 w 4282440"/>
                <a:gd name="connsiteY0" fmla="*/ 0 h 2842502"/>
                <a:gd name="connsiteX1" fmla="*/ 2046155 w 4282440"/>
                <a:gd name="connsiteY1" fmla="*/ 1472022 h 2842502"/>
                <a:gd name="connsiteX2" fmla="*/ 2554842 w 4282440"/>
                <a:gd name="connsiteY2" fmla="*/ 2545153 h 2842502"/>
                <a:gd name="connsiteX3" fmla="*/ 4282440 w 4282440"/>
                <a:gd name="connsiteY3" fmla="*/ 2842260 h 2842502"/>
                <a:gd name="connsiteX0" fmla="*/ 0 w 4282440"/>
                <a:gd name="connsiteY0" fmla="*/ 0 h 2849791"/>
                <a:gd name="connsiteX1" fmla="*/ 2046155 w 4282440"/>
                <a:gd name="connsiteY1" fmla="*/ 1472022 h 2849791"/>
                <a:gd name="connsiteX2" fmla="*/ 2657485 w 4282440"/>
                <a:gd name="connsiteY2" fmla="*/ 2666684 h 2849791"/>
                <a:gd name="connsiteX3" fmla="*/ 4282440 w 4282440"/>
                <a:gd name="connsiteY3" fmla="*/ 2842260 h 2849791"/>
                <a:gd name="connsiteX0" fmla="*/ 0 w 4282440"/>
                <a:gd name="connsiteY0" fmla="*/ 0 h 2872653"/>
                <a:gd name="connsiteX1" fmla="*/ 1713786 w 4282440"/>
                <a:gd name="connsiteY1" fmla="*/ 993497 h 2872653"/>
                <a:gd name="connsiteX2" fmla="*/ 2657485 w 4282440"/>
                <a:gd name="connsiteY2" fmla="*/ 2666684 h 2872653"/>
                <a:gd name="connsiteX3" fmla="*/ 4282440 w 4282440"/>
                <a:gd name="connsiteY3" fmla="*/ 2842260 h 2872653"/>
                <a:gd name="connsiteX0" fmla="*/ 0 w 4282440"/>
                <a:gd name="connsiteY0" fmla="*/ 0 h 2872652"/>
                <a:gd name="connsiteX1" fmla="*/ 1713786 w 4282440"/>
                <a:gd name="connsiteY1" fmla="*/ 993497 h 2872652"/>
                <a:gd name="connsiteX2" fmla="*/ 2657485 w 4282440"/>
                <a:gd name="connsiteY2" fmla="*/ 2666684 h 2872652"/>
                <a:gd name="connsiteX3" fmla="*/ 4282440 w 4282440"/>
                <a:gd name="connsiteY3" fmla="*/ 2842260 h 2872652"/>
                <a:gd name="connsiteX0" fmla="*/ 0 w 4282440"/>
                <a:gd name="connsiteY0" fmla="*/ 0 h 2872652"/>
                <a:gd name="connsiteX1" fmla="*/ 1713786 w 4282440"/>
                <a:gd name="connsiteY1" fmla="*/ 993497 h 2872652"/>
                <a:gd name="connsiteX2" fmla="*/ 2657485 w 4282440"/>
                <a:gd name="connsiteY2" fmla="*/ 2666684 h 2872652"/>
                <a:gd name="connsiteX3" fmla="*/ 4282440 w 4282440"/>
                <a:gd name="connsiteY3" fmla="*/ 2842260 h 2872652"/>
                <a:gd name="connsiteX0" fmla="*/ 0 w 4282440"/>
                <a:gd name="connsiteY0" fmla="*/ 0 h 2872652"/>
                <a:gd name="connsiteX1" fmla="*/ 1713786 w 4282440"/>
                <a:gd name="connsiteY1" fmla="*/ 993497 h 2872652"/>
                <a:gd name="connsiteX2" fmla="*/ 2657485 w 4282440"/>
                <a:gd name="connsiteY2" fmla="*/ 2666684 h 2872652"/>
                <a:gd name="connsiteX3" fmla="*/ 4282440 w 4282440"/>
                <a:gd name="connsiteY3" fmla="*/ 2842260 h 2872652"/>
                <a:gd name="connsiteX0" fmla="*/ 0 w 4282440"/>
                <a:gd name="connsiteY0" fmla="*/ 0 h 2872652"/>
                <a:gd name="connsiteX1" fmla="*/ 1713786 w 4282440"/>
                <a:gd name="connsiteY1" fmla="*/ 993497 h 2872652"/>
                <a:gd name="connsiteX2" fmla="*/ 2657485 w 4282440"/>
                <a:gd name="connsiteY2" fmla="*/ 2666684 h 2872652"/>
                <a:gd name="connsiteX3" fmla="*/ 4282440 w 4282440"/>
                <a:gd name="connsiteY3" fmla="*/ 2842260 h 2872652"/>
                <a:gd name="connsiteX0" fmla="*/ 0 w 4282440"/>
                <a:gd name="connsiteY0" fmla="*/ 0 h 2869663"/>
                <a:gd name="connsiteX1" fmla="*/ 1782215 w 4282440"/>
                <a:gd name="connsiteY1" fmla="*/ 1046666 h 2869663"/>
                <a:gd name="connsiteX2" fmla="*/ 2657485 w 4282440"/>
                <a:gd name="connsiteY2" fmla="*/ 2666684 h 2869663"/>
                <a:gd name="connsiteX3" fmla="*/ 4282440 w 4282440"/>
                <a:gd name="connsiteY3" fmla="*/ 2842260 h 2869663"/>
                <a:gd name="connsiteX0" fmla="*/ 0 w 4282440"/>
                <a:gd name="connsiteY0" fmla="*/ 0 h 2842903"/>
                <a:gd name="connsiteX1" fmla="*/ 1782215 w 4282440"/>
                <a:gd name="connsiteY1" fmla="*/ 1046666 h 2842903"/>
                <a:gd name="connsiteX2" fmla="*/ 2535291 w 4282440"/>
                <a:gd name="connsiteY2" fmla="*/ 2529963 h 2842903"/>
                <a:gd name="connsiteX3" fmla="*/ 4282440 w 4282440"/>
                <a:gd name="connsiteY3" fmla="*/ 2842260 h 2842903"/>
                <a:gd name="connsiteX0" fmla="*/ 0 w 4282440"/>
                <a:gd name="connsiteY0" fmla="*/ 0 h 2852439"/>
                <a:gd name="connsiteX1" fmla="*/ 1782215 w 4282440"/>
                <a:gd name="connsiteY1" fmla="*/ 1046666 h 2852439"/>
                <a:gd name="connsiteX2" fmla="*/ 2535291 w 4282440"/>
                <a:gd name="connsiteY2" fmla="*/ 2529963 h 2852439"/>
                <a:gd name="connsiteX3" fmla="*/ 4282440 w 4282440"/>
                <a:gd name="connsiteY3" fmla="*/ 2842260 h 2852439"/>
                <a:gd name="connsiteX0" fmla="*/ 0 w 4282440"/>
                <a:gd name="connsiteY0" fmla="*/ 0 h 2842805"/>
                <a:gd name="connsiteX1" fmla="*/ 1782215 w 4282440"/>
                <a:gd name="connsiteY1" fmla="*/ 1046666 h 2842805"/>
                <a:gd name="connsiteX2" fmla="*/ 2535291 w 4282440"/>
                <a:gd name="connsiteY2" fmla="*/ 2529963 h 2842805"/>
                <a:gd name="connsiteX3" fmla="*/ 4282440 w 4282440"/>
                <a:gd name="connsiteY3" fmla="*/ 2842260 h 2842805"/>
                <a:gd name="connsiteX0" fmla="*/ 0 w 4282440"/>
                <a:gd name="connsiteY0" fmla="*/ 0 h 2842806"/>
                <a:gd name="connsiteX1" fmla="*/ 1855532 w 4282440"/>
                <a:gd name="connsiteY1" fmla="*/ 1175792 h 2842806"/>
                <a:gd name="connsiteX2" fmla="*/ 2535291 w 4282440"/>
                <a:gd name="connsiteY2" fmla="*/ 2529963 h 2842806"/>
                <a:gd name="connsiteX3" fmla="*/ 4282440 w 4282440"/>
                <a:gd name="connsiteY3" fmla="*/ 2842260 h 2842806"/>
                <a:gd name="connsiteX0" fmla="*/ 0 w 4282440"/>
                <a:gd name="connsiteY0" fmla="*/ 0 h 2842806"/>
                <a:gd name="connsiteX1" fmla="*/ 1855532 w 4282440"/>
                <a:gd name="connsiteY1" fmla="*/ 1175792 h 2842806"/>
                <a:gd name="connsiteX2" fmla="*/ 2535291 w 4282440"/>
                <a:gd name="connsiteY2" fmla="*/ 2529963 h 2842806"/>
                <a:gd name="connsiteX3" fmla="*/ 4282440 w 4282440"/>
                <a:gd name="connsiteY3" fmla="*/ 2842260 h 2842806"/>
                <a:gd name="connsiteX0" fmla="*/ 0 w 4282440"/>
                <a:gd name="connsiteY0" fmla="*/ 0 h 2842806"/>
                <a:gd name="connsiteX1" fmla="*/ 1855532 w 4282440"/>
                <a:gd name="connsiteY1" fmla="*/ 1175792 h 2842806"/>
                <a:gd name="connsiteX2" fmla="*/ 2535291 w 4282440"/>
                <a:gd name="connsiteY2" fmla="*/ 2529963 h 2842806"/>
                <a:gd name="connsiteX3" fmla="*/ 4282440 w 4282440"/>
                <a:gd name="connsiteY3" fmla="*/ 2842260 h 2842806"/>
                <a:gd name="connsiteX0" fmla="*/ 0 w 4282440"/>
                <a:gd name="connsiteY0" fmla="*/ 0 h 2842806"/>
                <a:gd name="connsiteX1" fmla="*/ 1661976 w 4282440"/>
                <a:gd name="connsiteY1" fmla="*/ 829430 h 2842806"/>
                <a:gd name="connsiteX2" fmla="*/ 2535291 w 4282440"/>
                <a:gd name="connsiteY2" fmla="*/ 2529963 h 2842806"/>
                <a:gd name="connsiteX3" fmla="*/ 4282440 w 4282440"/>
                <a:gd name="connsiteY3" fmla="*/ 2842260 h 2842806"/>
                <a:gd name="connsiteX0" fmla="*/ 0 w 4282440"/>
                <a:gd name="connsiteY0" fmla="*/ 0 h 2842806"/>
                <a:gd name="connsiteX1" fmla="*/ 1661976 w 4282440"/>
                <a:gd name="connsiteY1" fmla="*/ 829430 h 2842806"/>
                <a:gd name="connsiteX2" fmla="*/ 2535291 w 4282440"/>
                <a:gd name="connsiteY2" fmla="*/ 2529963 h 2842806"/>
                <a:gd name="connsiteX3" fmla="*/ 4282440 w 4282440"/>
                <a:gd name="connsiteY3" fmla="*/ 2842260 h 2842806"/>
                <a:gd name="connsiteX0" fmla="*/ 0 w 4282440"/>
                <a:gd name="connsiteY0" fmla="*/ 0 h 2842806"/>
                <a:gd name="connsiteX1" fmla="*/ 1661976 w 4282440"/>
                <a:gd name="connsiteY1" fmla="*/ 829430 h 2842806"/>
                <a:gd name="connsiteX2" fmla="*/ 2535291 w 4282440"/>
                <a:gd name="connsiteY2" fmla="*/ 2529963 h 2842806"/>
                <a:gd name="connsiteX3" fmla="*/ 4282440 w 4282440"/>
                <a:gd name="connsiteY3" fmla="*/ 2842260 h 2842806"/>
                <a:gd name="connsiteX0" fmla="*/ 0 w 4282440"/>
                <a:gd name="connsiteY0" fmla="*/ 0 h 2842806"/>
                <a:gd name="connsiteX1" fmla="*/ 1661976 w 4282440"/>
                <a:gd name="connsiteY1" fmla="*/ 829430 h 2842806"/>
                <a:gd name="connsiteX2" fmla="*/ 2535291 w 4282440"/>
                <a:gd name="connsiteY2" fmla="*/ 2529963 h 2842806"/>
                <a:gd name="connsiteX3" fmla="*/ 4282440 w 4282440"/>
                <a:gd name="connsiteY3" fmla="*/ 2842260 h 2842806"/>
                <a:gd name="connsiteX0" fmla="*/ 0 w 4282440"/>
                <a:gd name="connsiteY0" fmla="*/ 0 h 2842645"/>
                <a:gd name="connsiteX1" fmla="*/ 1661976 w 4282440"/>
                <a:gd name="connsiteY1" fmla="*/ 829430 h 2842645"/>
                <a:gd name="connsiteX2" fmla="*/ 2579281 w 4282440"/>
                <a:gd name="connsiteY2" fmla="*/ 2512873 h 2842645"/>
                <a:gd name="connsiteX3" fmla="*/ 4282440 w 4282440"/>
                <a:gd name="connsiteY3" fmla="*/ 2842260 h 2842645"/>
                <a:gd name="connsiteX0" fmla="*/ 0 w 4282440"/>
                <a:gd name="connsiteY0" fmla="*/ 0 h 2844297"/>
                <a:gd name="connsiteX1" fmla="*/ 1661976 w 4282440"/>
                <a:gd name="connsiteY1" fmla="*/ 829430 h 2844297"/>
                <a:gd name="connsiteX2" fmla="*/ 2579281 w 4282440"/>
                <a:gd name="connsiteY2" fmla="*/ 2512873 h 2844297"/>
                <a:gd name="connsiteX3" fmla="*/ 4282440 w 4282440"/>
                <a:gd name="connsiteY3" fmla="*/ 2842260 h 2844297"/>
                <a:gd name="connsiteX0" fmla="*/ 0 w 4282440"/>
                <a:gd name="connsiteY0" fmla="*/ 0 h 2843412"/>
                <a:gd name="connsiteX1" fmla="*/ 1661976 w 4282440"/>
                <a:gd name="connsiteY1" fmla="*/ 829430 h 2843412"/>
                <a:gd name="connsiteX2" fmla="*/ 2458308 w 4282440"/>
                <a:gd name="connsiteY2" fmla="*/ 2495783 h 2843412"/>
                <a:gd name="connsiteX3" fmla="*/ 4282440 w 4282440"/>
                <a:gd name="connsiteY3" fmla="*/ 2842260 h 2843412"/>
                <a:gd name="connsiteX0" fmla="*/ 0 w 4282440"/>
                <a:gd name="connsiteY0" fmla="*/ 0 h 2843412"/>
                <a:gd name="connsiteX1" fmla="*/ 1661976 w 4282440"/>
                <a:gd name="connsiteY1" fmla="*/ 829430 h 2843412"/>
                <a:gd name="connsiteX2" fmla="*/ 2458308 w 4282440"/>
                <a:gd name="connsiteY2" fmla="*/ 2495783 h 2843412"/>
                <a:gd name="connsiteX3" fmla="*/ 4282440 w 4282440"/>
                <a:gd name="connsiteY3" fmla="*/ 2842260 h 2843412"/>
                <a:gd name="connsiteX0" fmla="*/ 0 w 4282440"/>
                <a:gd name="connsiteY0" fmla="*/ 0 h 2843412"/>
                <a:gd name="connsiteX1" fmla="*/ 1852599 w 4282440"/>
                <a:gd name="connsiteY1" fmla="*/ 1108570 h 2843412"/>
                <a:gd name="connsiteX2" fmla="*/ 2458308 w 4282440"/>
                <a:gd name="connsiteY2" fmla="*/ 2495783 h 2843412"/>
                <a:gd name="connsiteX3" fmla="*/ 4282440 w 4282440"/>
                <a:gd name="connsiteY3" fmla="*/ 2842260 h 2843412"/>
                <a:gd name="connsiteX0" fmla="*/ 0 w 4282440"/>
                <a:gd name="connsiteY0" fmla="*/ 0 h 2843412"/>
                <a:gd name="connsiteX1" fmla="*/ 1852599 w 4282440"/>
                <a:gd name="connsiteY1" fmla="*/ 1108570 h 2843412"/>
                <a:gd name="connsiteX2" fmla="*/ 2458308 w 4282440"/>
                <a:gd name="connsiteY2" fmla="*/ 2495783 h 2843412"/>
                <a:gd name="connsiteX3" fmla="*/ 4282440 w 4282440"/>
                <a:gd name="connsiteY3" fmla="*/ 2842260 h 2843412"/>
                <a:gd name="connsiteX0" fmla="*/ 0 w 4282440"/>
                <a:gd name="connsiteY0" fmla="*/ 0 h 2843412"/>
                <a:gd name="connsiteX1" fmla="*/ 1760953 w 4282440"/>
                <a:gd name="connsiteY1" fmla="*/ 943365 h 2843412"/>
                <a:gd name="connsiteX2" fmla="*/ 2458308 w 4282440"/>
                <a:gd name="connsiteY2" fmla="*/ 2495783 h 2843412"/>
                <a:gd name="connsiteX3" fmla="*/ 4282440 w 4282440"/>
                <a:gd name="connsiteY3" fmla="*/ 2842260 h 2843412"/>
                <a:gd name="connsiteX0" fmla="*/ 0 w 4282440"/>
                <a:gd name="connsiteY0" fmla="*/ 0 h 2843412"/>
                <a:gd name="connsiteX1" fmla="*/ 1760953 w 4282440"/>
                <a:gd name="connsiteY1" fmla="*/ 943365 h 2843412"/>
                <a:gd name="connsiteX2" fmla="*/ 2458308 w 4282440"/>
                <a:gd name="connsiteY2" fmla="*/ 2495783 h 2843412"/>
                <a:gd name="connsiteX3" fmla="*/ 4282440 w 4282440"/>
                <a:gd name="connsiteY3" fmla="*/ 2842260 h 2843412"/>
                <a:gd name="connsiteX0" fmla="*/ 0 w 4282440"/>
                <a:gd name="connsiteY0" fmla="*/ 0 h 2843635"/>
                <a:gd name="connsiteX1" fmla="*/ 1760953 w 4282440"/>
                <a:gd name="connsiteY1" fmla="*/ 943365 h 2843635"/>
                <a:gd name="connsiteX2" fmla="*/ 2458308 w 4282440"/>
                <a:gd name="connsiteY2" fmla="*/ 2495783 h 2843635"/>
                <a:gd name="connsiteX3" fmla="*/ 4282440 w 4282440"/>
                <a:gd name="connsiteY3" fmla="*/ 2842260 h 2843635"/>
                <a:gd name="connsiteX0" fmla="*/ 0 w 4282440"/>
                <a:gd name="connsiteY0" fmla="*/ 0 h 2858886"/>
                <a:gd name="connsiteX1" fmla="*/ 1760953 w 4282440"/>
                <a:gd name="connsiteY1" fmla="*/ 943365 h 2858886"/>
                <a:gd name="connsiteX2" fmla="*/ 2552154 w 4282440"/>
                <a:gd name="connsiteY2" fmla="*/ 2586931 h 2858886"/>
                <a:gd name="connsiteX3" fmla="*/ 4282440 w 4282440"/>
                <a:gd name="connsiteY3" fmla="*/ 2842260 h 2858886"/>
                <a:gd name="connsiteX0" fmla="*/ 0 w 4282440"/>
                <a:gd name="connsiteY0" fmla="*/ 0 h 2844708"/>
                <a:gd name="connsiteX1" fmla="*/ 1860664 w 4282440"/>
                <a:gd name="connsiteY1" fmla="*/ 1153005 h 2844708"/>
                <a:gd name="connsiteX2" fmla="*/ 2552154 w 4282440"/>
                <a:gd name="connsiteY2" fmla="*/ 2586931 h 2844708"/>
                <a:gd name="connsiteX3" fmla="*/ 4282440 w 4282440"/>
                <a:gd name="connsiteY3" fmla="*/ 2842260 h 2844708"/>
                <a:gd name="connsiteX0" fmla="*/ 0 w 4282440"/>
                <a:gd name="connsiteY0" fmla="*/ 0 h 2844709"/>
                <a:gd name="connsiteX1" fmla="*/ 1860664 w 4282440"/>
                <a:gd name="connsiteY1" fmla="*/ 1153005 h 2844709"/>
                <a:gd name="connsiteX2" fmla="*/ 2552154 w 4282440"/>
                <a:gd name="connsiteY2" fmla="*/ 2586931 h 2844709"/>
                <a:gd name="connsiteX3" fmla="*/ 4282440 w 4282440"/>
                <a:gd name="connsiteY3" fmla="*/ 2842260 h 2844709"/>
                <a:gd name="connsiteX0" fmla="*/ 0 w 4282440"/>
                <a:gd name="connsiteY0" fmla="*/ 0 h 2842541"/>
                <a:gd name="connsiteX1" fmla="*/ 1860664 w 4282440"/>
                <a:gd name="connsiteY1" fmla="*/ 1153005 h 2842541"/>
                <a:gd name="connsiteX2" fmla="*/ 2472046 w 4282440"/>
                <a:gd name="connsiteY2" fmla="*/ 2503939 h 2842541"/>
                <a:gd name="connsiteX3" fmla="*/ 4282440 w 4282440"/>
                <a:gd name="connsiteY3" fmla="*/ 2842260 h 2842541"/>
                <a:gd name="connsiteX0" fmla="*/ 0 w 4282440"/>
                <a:gd name="connsiteY0" fmla="*/ 0 h 2843749"/>
                <a:gd name="connsiteX1" fmla="*/ 1860664 w 4282440"/>
                <a:gd name="connsiteY1" fmla="*/ 1153005 h 2843749"/>
                <a:gd name="connsiteX2" fmla="*/ 2472046 w 4282440"/>
                <a:gd name="connsiteY2" fmla="*/ 2503939 h 2843749"/>
                <a:gd name="connsiteX3" fmla="*/ 4282440 w 4282440"/>
                <a:gd name="connsiteY3" fmla="*/ 2842260 h 2843749"/>
                <a:gd name="connsiteX0" fmla="*/ 0 w 4282440"/>
                <a:gd name="connsiteY0" fmla="*/ 0 h 2842422"/>
                <a:gd name="connsiteX1" fmla="*/ 1860664 w 4282440"/>
                <a:gd name="connsiteY1" fmla="*/ 1153005 h 2842422"/>
                <a:gd name="connsiteX2" fmla="*/ 2512100 w 4282440"/>
                <a:gd name="connsiteY2" fmla="*/ 2379450 h 2842422"/>
                <a:gd name="connsiteX3" fmla="*/ 4282440 w 4282440"/>
                <a:gd name="connsiteY3" fmla="*/ 2842260 h 2842422"/>
                <a:gd name="connsiteX0" fmla="*/ 0 w 4282440"/>
                <a:gd name="connsiteY0" fmla="*/ 0 h 2842514"/>
                <a:gd name="connsiteX1" fmla="*/ 1860664 w 4282440"/>
                <a:gd name="connsiteY1" fmla="*/ 1153005 h 2842514"/>
                <a:gd name="connsiteX2" fmla="*/ 2512100 w 4282440"/>
                <a:gd name="connsiteY2" fmla="*/ 2379450 h 2842514"/>
                <a:gd name="connsiteX3" fmla="*/ 4282440 w 4282440"/>
                <a:gd name="connsiteY3" fmla="*/ 2842260 h 2842514"/>
                <a:gd name="connsiteX0" fmla="*/ 0 w 4282440"/>
                <a:gd name="connsiteY0" fmla="*/ 0 h 2844425"/>
                <a:gd name="connsiteX1" fmla="*/ 1860664 w 4282440"/>
                <a:gd name="connsiteY1" fmla="*/ 1153005 h 2844425"/>
                <a:gd name="connsiteX2" fmla="*/ 2552154 w 4282440"/>
                <a:gd name="connsiteY2" fmla="*/ 2472817 h 2844425"/>
                <a:gd name="connsiteX3" fmla="*/ 4282440 w 4282440"/>
                <a:gd name="connsiteY3" fmla="*/ 2842260 h 2844425"/>
                <a:gd name="connsiteX0" fmla="*/ 0 w 4282440"/>
                <a:gd name="connsiteY0" fmla="*/ 0 h 2843086"/>
                <a:gd name="connsiteX1" fmla="*/ 1860664 w 4282440"/>
                <a:gd name="connsiteY1" fmla="*/ 1153005 h 2843086"/>
                <a:gd name="connsiteX2" fmla="*/ 2538803 w 4282440"/>
                <a:gd name="connsiteY2" fmla="*/ 2441695 h 2843086"/>
                <a:gd name="connsiteX3" fmla="*/ 4282440 w 4282440"/>
                <a:gd name="connsiteY3" fmla="*/ 2842260 h 2843086"/>
                <a:gd name="connsiteX0" fmla="*/ 0 w 4282440"/>
                <a:gd name="connsiteY0" fmla="*/ 0 h 2845526"/>
                <a:gd name="connsiteX1" fmla="*/ 1860664 w 4282440"/>
                <a:gd name="connsiteY1" fmla="*/ 1153005 h 2845526"/>
                <a:gd name="connsiteX2" fmla="*/ 2538803 w 4282440"/>
                <a:gd name="connsiteY2" fmla="*/ 2441695 h 2845526"/>
                <a:gd name="connsiteX3" fmla="*/ 4282440 w 4282440"/>
                <a:gd name="connsiteY3" fmla="*/ 2842260 h 2845526"/>
                <a:gd name="connsiteX0" fmla="*/ 0 w 4282440"/>
                <a:gd name="connsiteY0" fmla="*/ 0 h 2842446"/>
                <a:gd name="connsiteX1" fmla="*/ 1840637 w 4282440"/>
                <a:gd name="connsiteY1" fmla="*/ 997394 h 2842446"/>
                <a:gd name="connsiteX2" fmla="*/ 2538803 w 4282440"/>
                <a:gd name="connsiteY2" fmla="*/ 2441695 h 2842446"/>
                <a:gd name="connsiteX3" fmla="*/ 4282440 w 4282440"/>
                <a:gd name="connsiteY3" fmla="*/ 2842260 h 2842446"/>
                <a:gd name="connsiteX0" fmla="*/ 0 w 4282440"/>
                <a:gd name="connsiteY0" fmla="*/ 0 h 2842444"/>
                <a:gd name="connsiteX1" fmla="*/ 1840637 w 4282440"/>
                <a:gd name="connsiteY1" fmla="*/ 997394 h 2842444"/>
                <a:gd name="connsiteX2" fmla="*/ 2538803 w 4282440"/>
                <a:gd name="connsiteY2" fmla="*/ 2441695 h 2842444"/>
                <a:gd name="connsiteX3" fmla="*/ 4282440 w 4282440"/>
                <a:gd name="connsiteY3" fmla="*/ 2842260 h 2842444"/>
                <a:gd name="connsiteX0" fmla="*/ 0 w 4282440"/>
                <a:gd name="connsiteY0" fmla="*/ 0 h 2842441"/>
                <a:gd name="connsiteX1" fmla="*/ 1807259 w 4282440"/>
                <a:gd name="connsiteY1" fmla="*/ 1018142 h 2842441"/>
                <a:gd name="connsiteX2" fmla="*/ 2538803 w 4282440"/>
                <a:gd name="connsiteY2" fmla="*/ 2441695 h 2842441"/>
                <a:gd name="connsiteX3" fmla="*/ 4282440 w 4282440"/>
                <a:gd name="connsiteY3" fmla="*/ 2842260 h 2842441"/>
                <a:gd name="connsiteX0" fmla="*/ 0 w 4282440"/>
                <a:gd name="connsiteY0" fmla="*/ 0 h 2842661"/>
                <a:gd name="connsiteX1" fmla="*/ 1807259 w 4282440"/>
                <a:gd name="connsiteY1" fmla="*/ 1018142 h 2842661"/>
                <a:gd name="connsiteX2" fmla="*/ 2605560 w 4282440"/>
                <a:gd name="connsiteY2" fmla="*/ 2503939 h 2842661"/>
                <a:gd name="connsiteX3" fmla="*/ 4282440 w 4282440"/>
                <a:gd name="connsiteY3" fmla="*/ 2842260 h 2842661"/>
                <a:gd name="connsiteX0" fmla="*/ 0 w 4282440"/>
                <a:gd name="connsiteY0" fmla="*/ 0 h 2854696"/>
                <a:gd name="connsiteX1" fmla="*/ 1807259 w 4282440"/>
                <a:gd name="connsiteY1" fmla="*/ 1018142 h 2854696"/>
                <a:gd name="connsiteX2" fmla="*/ 2655628 w 4282440"/>
                <a:gd name="connsiteY2" fmla="*/ 2620647 h 2854696"/>
                <a:gd name="connsiteX3" fmla="*/ 4282440 w 4282440"/>
                <a:gd name="connsiteY3" fmla="*/ 2842260 h 2854696"/>
                <a:gd name="connsiteX0" fmla="*/ 0 w 4282440"/>
                <a:gd name="connsiteY0" fmla="*/ 0 h 2879101"/>
                <a:gd name="connsiteX1" fmla="*/ 1807259 w 4282440"/>
                <a:gd name="connsiteY1" fmla="*/ 1018142 h 2879101"/>
                <a:gd name="connsiteX2" fmla="*/ 2655628 w 4282440"/>
                <a:gd name="connsiteY2" fmla="*/ 2620647 h 2879101"/>
                <a:gd name="connsiteX3" fmla="*/ 4282440 w 4282440"/>
                <a:gd name="connsiteY3" fmla="*/ 2842260 h 2879101"/>
                <a:gd name="connsiteX0" fmla="*/ 0 w 4282440"/>
                <a:gd name="connsiteY0" fmla="*/ 0 h 2847855"/>
                <a:gd name="connsiteX1" fmla="*/ 1807259 w 4282440"/>
                <a:gd name="connsiteY1" fmla="*/ 1018142 h 2847855"/>
                <a:gd name="connsiteX2" fmla="*/ 2513770 w 4282440"/>
                <a:gd name="connsiteY2" fmla="*/ 2516907 h 2847855"/>
                <a:gd name="connsiteX3" fmla="*/ 4282440 w 4282440"/>
                <a:gd name="connsiteY3" fmla="*/ 2842260 h 2847855"/>
                <a:gd name="connsiteX0" fmla="*/ 0 w 4282440"/>
                <a:gd name="connsiteY0" fmla="*/ 0 h 2842809"/>
                <a:gd name="connsiteX1" fmla="*/ 1832293 w 4282440"/>
                <a:gd name="connsiteY1" fmla="*/ 1005175 h 2842809"/>
                <a:gd name="connsiteX2" fmla="*/ 2513770 w 4282440"/>
                <a:gd name="connsiteY2" fmla="*/ 2516907 h 2842809"/>
                <a:gd name="connsiteX3" fmla="*/ 4282440 w 4282440"/>
                <a:gd name="connsiteY3" fmla="*/ 2842260 h 2842809"/>
                <a:gd name="connsiteX0" fmla="*/ 0 w 4282440"/>
                <a:gd name="connsiteY0" fmla="*/ 0 h 2842811"/>
                <a:gd name="connsiteX1" fmla="*/ 1832293 w 4282440"/>
                <a:gd name="connsiteY1" fmla="*/ 1005175 h 2842811"/>
                <a:gd name="connsiteX2" fmla="*/ 2513770 w 4282440"/>
                <a:gd name="connsiteY2" fmla="*/ 2516907 h 2842811"/>
                <a:gd name="connsiteX3" fmla="*/ 4282440 w 4282440"/>
                <a:gd name="connsiteY3" fmla="*/ 2842260 h 2842811"/>
                <a:gd name="connsiteX0" fmla="*/ 0 w 4282440"/>
                <a:gd name="connsiteY0" fmla="*/ 0 h 2874573"/>
                <a:gd name="connsiteX1" fmla="*/ 1832293 w 4282440"/>
                <a:gd name="connsiteY1" fmla="*/ 1005175 h 2874573"/>
                <a:gd name="connsiteX2" fmla="*/ 2630594 w 4282440"/>
                <a:gd name="connsiteY2" fmla="*/ 2672518 h 2874573"/>
                <a:gd name="connsiteX3" fmla="*/ 4282440 w 4282440"/>
                <a:gd name="connsiteY3" fmla="*/ 2842260 h 2874573"/>
                <a:gd name="connsiteX0" fmla="*/ 0 w 4282440"/>
                <a:gd name="connsiteY0" fmla="*/ 0 h 2843162"/>
                <a:gd name="connsiteX1" fmla="*/ 1832293 w 4282440"/>
                <a:gd name="connsiteY1" fmla="*/ 1005175 h 2843162"/>
                <a:gd name="connsiteX2" fmla="*/ 2630594 w 4282440"/>
                <a:gd name="connsiteY2" fmla="*/ 2672518 h 2843162"/>
                <a:gd name="connsiteX3" fmla="*/ 4282440 w 4282440"/>
                <a:gd name="connsiteY3" fmla="*/ 2842260 h 2843162"/>
                <a:gd name="connsiteX0" fmla="*/ 0 w 4282440"/>
                <a:gd name="connsiteY0" fmla="*/ 0 h 2856002"/>
                <a:gd name="connsiteX1" fmla="*/ 1832293 w 4282440"/>
                <a:gd name="connsiteY1" fmla="*/ 1005175 h 2856002"/>
                <a:gd name="connsiteX2" fmla="*/ 2630594 w 4282440"/>
                <a:gd name="connsiteY2" fmla="*/ 2672518 h 2856002"/>
                <a:gd name="connsiteX3" fmla="*/ 4282440 w 4282440"/>
                <a:gd name="connsiteY3" fmla="*/ 2842260 h 2856002"/>
                <a:gd name="connsiteX0" fmla="*/ 0 w 4282440"/>
                <a:gd name="connsiteY0" fmla="*/ 0 h 2844903"/>
                <a:gd name="connsiteX1" fmla="*/ 1832293 w 4282440"/>
                <a:gd name="connsiteY1" fmla="*/ 1005175 h 2844903"/>
                <a:gd name="connsiteX2" fmla="*/ 2572182 w 4282440"/>
                <a:gd name="connsiteY2" fmla="*/ 2620648 h 2844903"/>
                <a:gd name="connsiteX3" fmla="*/ 4282440 w 4282440"/>
                <a:gd name="connsiteY3" fmla="*/ 2842260 h 2844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82440" h="2844903">
                  <a:moveTo>
                    <a:pt x="0" y="0"/>
                  </a:moveTo>
                  <a:cubicBezTo>
                    <a:pt x="678815" y="140335"/>
                    <a:pt x="1403596" y="568400"/>
                    <a:pt x="1832293" y="1005175"/>
                  </a:cubicBezTo>
                  <a:cubicBezTo>
                    <a:pt x="2260990" y="1441950"/>
                    <a:pt x="2103752" y="2371251"/>
                    <a:pt x="2572182" y="2620648"/>
                  </a:cubicBezTo>
                  <a:cubicBezTo>
                    <a:pt x="3036660" y="2867941"/>
                    <a:pt x="4126230" y="2847340"/>
                    <a:pt x="4282440" y="2842260"/>
                  </a:cubicBezTo>
                </a:path>
              </a:pathLst>
            </a:custGeom>
            <a:ln w="19050">
              <a:solidFill>
                <a:srgbClr val="7030A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340877" y="2232443"/>
              <a:ext cx="676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dirty="0" smtClean="0">
                  <a:solidFill>
                    <a:srgbClr val="00B0F0"/>
                  </a:solidFill>
                </a:rPr>
                <a:t>Άγριος</a:t>
              </a:r>
            </a:p>
            <a:p>
              <a:r>
                <a:rPr lang="el-GR" sz="1400" dirty="0" smtClean="0">
                  <a:solidFill>
                    <a:srgbClr val="00B0F0"/>
                  </a:solidFill>
                </a:rPr>
                <a:t>τύπος</a:t>
              </a:r>
              <a:endParaRPr lang="en-GB" sz="1400" dirty="0">
                <a:solidFill>
                  <a:srgbClr val="00B0F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671943" y="1299094"/>
              <a:ext cx="10854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>
                  <a:solidFill>
                    <a:srgbClr val="FF0000"/>
                  </a:solidFill>
                </a:rPr>
                <a:t>Ομόζυγο</a:t>
              </a:r>
            </a:p>
            <a:p>
              <a:pPr algn="ctr"/>
              <a:r>
                <a:rPr lang="el-GR" sz="1400" dirty="0" err="1" smtClean="0">
                  <a:solidFill>
                    <a:srgbClr val="FF0000"/>
                  </a:solidFill>
                </a:rPr>
                <a:t>μετάλλαγμα</a:t>
              </a:r>
              <a:endParaRPr lang="en-GB" sz="1400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839246" y="2799592"/>
              <a:ext cx="9409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dirty="0" err="1" smtClean="0">
                  <a:solidFill>
                    <a:srgbClr val="7030A0"/>
                  </a:solidFill>
                </a:rPr>
                <a:t>Ετερόζυγο</a:t>
              </a:r>
              <a:endParaRPr lang="en-GB" sz="1400" dirty="0">
                <a:solidFill>
                  <a:srgbClr val="7030A0"/>
                </a:solidFill>
              </a:endParaRPr>
            </a:p>
          </p:txBody>
        </p:sp>
        <p:cxnSp>
          <p:nvCxnSpPr>
            <p:cNvPr id="36" name="Straight Arrow Connector 35"/>
            <p:cNvCxnSpPr>
              <a:stCxn id="32" idx="0"/>
            </p:cNvCxnSpPr>
            <p:nvPr/>
          </p:nvCxnSpPr>
          <p:spPr>
            <a:xfrm flipV="1">
              <a:off x="8309728" y="2407920"/>
              <a:ext cx="628532" cy="391672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1" idx="2"/>
            </p:cNvCxnSpPr>
            <p:nvPr/>
          </p:nvCxnSpPr>
          <p:spPr>
            <a:xfrm>
              <a:off x="9214656" y="1822314"/>
              <a:ext cx="40168" cy="46572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0" idx="1"/>
            </p:cNvCxnSpPr>
            <p:nvPr/>
          </p:nvCxnSpPr>
          <p:spPr>
            <a:xfrm flipH="1">
              <a:off x="9885159" y="2494053"/>
              <a:ext cx="455718" cy="48519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6110717" y="3257892"/>
            <a:ext cx="5634717" cy="3600110"/>
            <a:chOff x="0" y="3520513"/>
            <a:chExt cx="5243633" cy="3326174"/>
          </a:xfrm>
        </p:grpSpPr>
        <p:grpSp>
          <p:nvGrpSpPr>
            <p:cNvPr id="78" name="Group 77"/>
            <p:cNvGrpSpPr/>
            <p:nvPr/>
          </p:nvGrpSpPr>
          <p:grpSpPr>
            <a:xfrm>
              <a:off x="0" y="4028024"/>
              <a:ext cx="5243633" cy="2818663"/>
              <a:chOff x="33309" y="4258042"/>
              <a:chExt cx="4766692" cy="2562288"/>
            </a:xfrm>
          </p:grpSpPr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167" y="4258042"/>
                <a:ext cx="4268834" cy="2150522"/>
              </a:xfrm>
              <a:prstGeom prst="rect">
                <a:avLst/>
              </a:prstGeom>
            </p:spPr>
          </p:pic>
          <p:sp>
            <p:nvSpPr>
              <p:cNvPr id="74" name="TextBox 73"/>
              <p:cNvSpPr txBox="1"/>
              <p:nvPr/>
            </p:nvSpPr>
            <p:spPr>
              <a:xfrm>
                <a:off x="1750727" y="6447738"/>
                <a:ext cx="1487521" cy="372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Θερμοκρασία</a:t>
                </a:r>
                <a:endParaRPr lang="en-GB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 rot="16200000">
                <a:off x="-146420" y="5148637"/>
                <a:ext cx="7287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 err="1" smtClean="0"/>
                  <a:t>dF</a:t>
                </a:r>
                <a:r>
                  <a:rPr lang="en-GB" dirty="0" smtClean="0"/>
                  <a:t>/</a:t>
                </a:r>
                <a:r>
                  <a:rPr lang="en-GB" dirty="0" err="1" smtClean="0"/>
                  <a:t>dT</a:t>
                </a:r>
                <a:endParaRPr lang="en-GB" dirty="0"/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1028480" y="4657090"/>
              <a:ext cx="76137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dirty="0" smtClean="0"/>
                <a:t>Μη ειδική κορυφή</a:t>
              </a:r>
              <a:endParaRPr lang="en-GB" sz="1400" dirty="0"/>
            </a:p>
          </p:txBody>
        </p:sp>
        <p:cxnSp>
          <p:nvCxnSpPr>
            <p:cNvPr id="85" name="Straight Arrow Connector 84"/>
            <p:cNvCxnSpPr>
              <a:stCxn id="83" idx="2"/>
            </p:cNvCxnSpPr>
            <p:nvPr/>
          </p:nvCxnSpPr>
          <p:spPr>
            <a:xfrm flipH="1">
              <a:off x="1409168" y="5395754"/>
              <a:ext cx="1" cy="3400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3498790" y="3520513"/>
              <a:ext cx="4294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FF0000"/>
                  </a:solidFill>
                </a:rPr>
                <a:t>Tm</a:t>
              </a:r>
              <a:endParaRPr lang="en-GB" sz="1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89" name="Straight Arrow Connector 88"/>
            <p:cNvCxnSpPr>
              <a:stCxn id="87" idx="2"/>
            </p:cNvCxnSpPr>
            <p:nvPr/>
          </p:nvCxnSpPr>
          <p:spPr>
            <a:xfrm>
              <a:off x="3713531" y="3828290"/>
              <a:ext cx="23979" cy="29177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Rectangle 89"/>
          <p:cNvSpPr/>
          <p:nvPr/>
        </p:nvSpPr>
        <p:spPr>
          <a:xfrm>
            <a:off x="248584" y="643514"/>
            <a:ext cx="114968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dirty="0"/>
              <a:t>Οι καμπύλες τήξης προκύπτουν </a:t>
            </a:r>
            <a:r>
              <a:rPr lang="el-GR" sz="2000" dirty="0" smtClean="0"/>
              <a:t>από</a:t>
            </a:r>
            <a:r>
              <a:rPr lang="en-GB" sz="2000" dirty="0" smtClean="0"/>
              <a:t> </a:t>
            </a:r>
            <a:r>
              <a:rPr lang="el-GR" sz="2000" dirty="0" smtClean="0"/>
              <a:t>την </a:t>
            </a:r>
            <a:r>
              <a:rPr lang="el-GR" sz="2000" dirty="0"/>
              <a:t>κατασκευή διαγράμματος </a:t>
            </a:r>
            <a:r>
              <a:rPr lang="el-GR" sz="2000" dirty="0" err="1"/>
              <a:t>κανονικοποιημένου</a:t>
            </a:r>
            <a:r>
              <a:rPr lang="el-GR" sz="2000" dirty="0"/>
              <a:t> φθορισμού ως προς </a:t>
            </a:r>
            <a:r>
              <a:rPr lang="el-GR" sz="2000" dirty="0" smtClean="0"/>
              <a:t>τη</a:t>
            </a:r>
            <a:r>
              <a:rPr lang="en-GB" sz="2000" dirty="0" smtClean="0"/>
              <a:t> </a:t>
            </a:r>
            <a:r>
              <a:rPr lang="el-GR" sz="2000" dirty="0" smtClean="0"/>
              <a:t>θερμοκρασία</a:t>
            </a:r>
            <a:r>
              <a:rPr lang="el-GR" sz="2000" dirty="0"/>
              <a:t>.</a:t>
            </a:r>
          </a:p>
          <a:p>
            <a:pPr algn="just"/>
            <a:endParaRPr lang="el-G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dirty="0"/>
              <a:t>Σύγκριση των καμπυλών τήξης ως προς το σχήμα ή/και σε σύγκριση με δείγματα μάρτυρες, δίνει πληροφορίες για την ομοιότητα του </a:t>
            </a:r>
            <a:r>
              <a:rPr lang="en-GB" sz="2000" dirty="0"/>
              <a:t>DNA </a:t>
            </a:r>
            <a:r>
              <a:rPr lang="el-GR" sz="2000" dirty="0"/>
              <a:t>των δειγμάτων</a:t>
            </a:r>
            <a:r>
              <a:rPr lang="el-GR" sz="2000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dirty="0"/>
              <a:t>Η θερμοκρασία τήξης ενός δείγματος </a:t>
            </a:r>
            <a:r>
              <a:rPr lang="en-GB" sz="2000" dirty="0"/>
              <a:t>DNA </a:t>
            </a:r>
            <a:r>
              <a:rPr lang="el-GR" sz="2000" dirty="0"/>
              <a:t>μπορεί να προσδιοριστεί από την κατασκευή διαγράμματος της διαφοράς φθορισμού στην αλλαγή θερμοκρασίας </a:t>
            </a:r>
            <a:r>
              <a:rPr lang="en-GB" sz="2000" dirty="0"/>
              <a:t>(</a:t>
            </a:r>
            <a:r>
              <a:rPr lang="en-GB" sz="2000" dirty="0" err="1"/>
              <a:t>dF</a:t>
            </a:r>
            <a:r>
              <a:rPr lang="en-GB" sz="2000" dirty="0"/>
              <a:t>/</a:t>
            </a:r>
            <a:r>
              <a:rPr lang="en-GB" sz="2000" dirty="0" err="1"/>
              <a:t>dT</a:t>
            </a:r>
            <a:r>
              <a:rPr lang="en-GB" sz="2000" dirty="0"/>
              <a:t>) </a:t>
            </a:r>
            <a:r>
              <a:rPr lang="el-GR" sz="2000" dirty="0"/>
              <a:t>ως προς τη θερμοκρασία</a:t>
            </a:r>
            <a:r>
              <a:rPr lang="el-GR" sz="2000" dirty="0" smtClean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4898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1999" cy="538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 smtClean="0">
                <a:latin typeface="+mn-lt"/>
              </a:rPr>
              <a:t>Διάγραμμα ροής της </a:t>
            </a:r>
            <a:r>
              <a:rPr lang="en-GB" sz="3200" b="1" dirty="0" smtClean="0">
                <a:latin typeface="+mn-lt"/>
              </a:rPr>
              <a:t>HRM </a:t>
            </a:r>
            <a:r>
              <a:rPr lang="el-GR" sz="3200" b="1" dirty="0" smtClean="0">
                <a:latin typeface="+mn-lt"/>
              </a:rPr>
              <a:t>ανάλυσης</a:t>
            </a:r>
            <a:endParaRPr lang="el-GR" sz="3200" b="1" dirty="0">
              <a:latin typeface="+mn-lt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264095" y="768858"/>
            <a:ext cx="9663810" cy="5857051"/>
            <a:chOff x="524247" y="687578"/>
            <a:chExt cx="9663810" cy="5857051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857" y="4194208"/>
              <a:ext cx="2311313" cy="231131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24247" y="687578"/>
              <a:ext cx="1846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/>
                <a:t>Απομόνωση </a:t>
              </a:r>
              <a:r>
                <a:rPr lang="en-GB" b="1" dirty="0" smtClean="0"/>
                <a:t>DNA</a:t>
              </a:r>
              <a:endParaRPr lang="en-GB" b="1" dirty="0"/>
            </a:p>
          </p:txBody>
        </p:sp>
        <p:pic>
          <p:nvPicPr>
            <p:cNvPr id="15" name="Picture 4" descr="http://www.clker.com/cliparts/E/W/B/N/D/L/tube-dna-pink.svg.me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384" y="1132212"/>
              <a:ext cx="1280130" cy="2278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762439" y="687578"/>
              <a:ext cx="21641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Real-time PCR/ HRM</a:t>
              </a:r>
              <a:endParaRPr lang="el-GR" b="1" dirty="0" smtClean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/>
            <a:srcRect t="26161" r="30301"/>
            <a:stretch/>
          </p:blipFill>
          <p:spPr>
            <a:xfrm>
              <a:off x="3564715" y="1228569"/>
              <a:ext cx="2569895" cy="2085615"/>
            </a:xfrm>
            <a:prstGeom prst="rect">
              <a:avLst/>
            </a:prstGeom>
          </p:spPr>
        </p:pic>
        <p:sp>
          <p:nvSpPr>
            <p:cNvPr id="24" name="Freeform 23"/>
            <p:cNvSpPr/>
            <p:nvPr/>
          </p:nvSpPr>
          <p:spPr>
            <a:xfrm rot="2730181">
              <a:off x="5534755" y="1538864"/>
              <a:ext cx="272064" cy="2357561"/>
            </a:xfrm>
            <a:custGeom>
              <a:avLst/>
              <a:gdLst>
                <a:gd name="connsiteX0" fmla="*/ 221305 w 282273"/>
                <a:gd name="connsiteY0" fmla="*/ 0 h 2446020"/>
                <a:gd name="connsiteX1" fmla="*/ 325 w 282273"/>
                <a:gd name="connsiteY1" fmla="*/ 312420 h 2446020"/>
                <a:gd name="connsiteX2" fmla="*/ 221305 w 282273"/>
                <a:gd name="connsiteY2" fmla="*/ 777240 h 2446020"/>
                <a:gd name="connsiteX3" fmla="*/ 325 w 282273"/>
                <a:gd name="connsiteY3" fmla="*/ 1303020 h 2446020"/>
                <a:gd name="connsiteX4" fmla="*/ 282265 w 282273"/>
                <a:gd name="connsiteY4" fmla="*/ 1866900 h 2446020"/>
                <a:gd name="connsiteX5" fmla="*/ 7945 w 282273"/>
                <a:gd name="connsiteY5" fmla="*/ 2446020 h 244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273" h="2446020">
                  <a:moveTo>
                    <a:pt x="221305" y="0"/>
                  </a:moveTo>
                  <a:cubicBezTo>
                    <a:pt x="110815" y="91440"/>
                    <a:pt x="325" y="182880"/>
                    <a:pt x="325" y="312420"/>
                  </a:cubicBezTo>
                  <a:cubicBezTo>
                    <a:pt x="325" y="441960"/>
                    <a:pt x="221305" y="612140"/>
                    <a:pt x="221305" y="777240"/>
                  </a:cubicBezTo>
                  <a:cubicBezTo>
                    <a:pt x="221305" y="942340"/>
                    <a:pt x="-9835" y="1121410"/>
                    <a:pt x="325" y="1303020"/>
                  </a:cubicBezTo>
                  <a:cubicBezTo>
                    <a:pt x="10485" y="1484630"/>
                    <a:pt x="280995" y="1676400"/>
                    <a:pt x="282265" y="1866900"/>
                  </a:cubicBezTo>
                  <a:cubicBezTo>
                    <a:pt x="283535" y="2057400"/>
                    <a:pt x="145740" y="2251710"/>
                    <a:pt x="7945" y="2446020"/>
                  </a:cubicBezTo>
                </a:path>
              </a:pathLst>
            </a:custGeom>
            <a:noFill/>
            <a:ln w="28575">
              <a:solidFill>
                <a:srgbClr val="0099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 rot="2730181">
              <a:off x="5032927" y="1371912"/>
              <a:ext cx="835853" cy="2353868"/>
            </a:xfrm>
            <a:custGeom>
              <a:avLst/>
              <a:gdLst>
                <a:gd name="connsiteX0" fmla="*/ 99089 w 426749"/>
                <a:gd name="connsiteY0" fmla="*/ 0 h 2552700"/>
                <a:gd name="connsiteX1" fmla="*/ 419129 w 426749"/>
                <a:gd name="connsiteY1" fmla="*/ 434340 h 2552700"/>
                <a:gd name="connsiteX2" fmla="*/ 29 w 426749"/>
                <a:gd name="connsiteY2" fmla="*/ 1074420 h 2552700"/>
                <a:gd name="connsiteX3" fmla="*/ 396269 w 426749"/>
                <a:gd name="connsiteY3" fmla="*/ 1394460 h 2552700"/>
                <a:gd name="connsiteX4" fmla="*/ 205769 w 426749"/>
                <a:gd name="connsiteY4" fmla="*/ 2019300 h 2552700"/>
                <a:gd name="connsiteX5" fmla="*/ 426749 w 426749"/>
                <a:gd name="connsiteY5" fmla="*/ 2552700 h 2552700"/>
                <a:gd name="connsiteX0" fmla="*/ 174727 w 502387"/>
                <a:gd name="connsiteY0" fmla="*/ 0 h 2552700"/>
                <a:gd name="connsiteX1" fmla="*/ 7217 w 502387"/>
                <a:gd name="connsiteY1" fmla="*/ 479845 h 2552700"/>
                <a:gd name="connsiteX2" fmla="*/ 75667 w 502387"/>
                <a:gd name="connsiteY2" fmla="*/ 1074420 h 2552700"/>
                <a:gd name="connsiteX3" fmla="*/ 471907 w 502387"/>
                <a:gd name="connsiteY3" fmla="*/ 1394460 h 2552700"/>
                <a:gd name="connsiteX4" fmla="*/ 281407 w 502387"/>
                <a:gd name="connsiteY4" fmla="*/ 2019300 h 2552700"/>
                <a:gd name="connsiteX5" fmla="*/ 502387 w 502387"/>
                <a:gd name="connsiteY5" fmla="*/ 2552700 h 2552700"/>
                <a:gd name="connsiteX0" fmla="*/ 0 w 867216"/>
                <a:gd name="connsiteY0" fmla="*/ 0 h 2442189"/>
                <a:gd name="connsiteX1" fmla="*/ 372046 w 867216"/>
                <a:gd name="connsiteY1" fmla="*/ 369334 h 2442189"/>
                <a:gd name="connsiteX2" fmla="*/ 440496 w 867216"/>
                <a:gd name="connsiteY2" fmla="*/ 963909 h 2442189"/>
                <a:gd name="connsiteX3" fmla="*/ 836736 w 867216"/>
                <a:gd name="connsiteY3" fmla="*/ 1283949 h 2442189"/>
                <a:gd name="connsiteX4" fmla="*/ 646236 w 867216"/>
                <a:gd name="connsiteY4" fmla="*/ 1908789 h 2442189"/>
                <a:gd name="connsiteX5" fmla="*/ 867216 w 867216"/>
                <a:gd name="connsiteY5" fmla="*/ 2442189 h 2442189"/>
                <a:gd name="connsiteX0" fmla="*/ 0 w 867216"/>
                <a:gd name="connsiteY0" fmla="*/ 0 h 2442189"/>
                <a:gd name="connsiteX1" fmla="*/ 60014 w 867216"/>
                <a:gd name="connsiteY1" fmla="*/ 531850 h 2442189"/>
                <a:gd name="connsiteX2" fmla="*/ 440496 w 867216"/>
                <a:gd name="connsiteY2" fmla="*/ 963909 h 2442189"/>
                <a:gd name="connsiteX3" fmla="*/ 836736 w 867216"/>
                <a:gd name="connsiteY3" fmla="*/ 1283949 h 2442189"/>
                <a:gd name="connsiteX4" fmla="*/ 646236 w 867216"/>
                <a:gd name="connsiteY4" fmla="*/ 1908789 h 2442189"/>
                <a:gd name="connsiteX5" fmla="*/ 867216 w 867216"/>
                <a:gd name="connsiteY5" fmla="*/ 2442189 h 2442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216" h="2442189">
                  <a:moveTo>
                    <a:pt x="0" y="0"/>
                  </a:moveTo>
                  <a:cubicBezTo>
                    <a:pt x="168275" y="127635"/>
                    <a:pt x="-13402" y="371199"/>
                    <a:pt x="60014" y="531850"/>
                  </a:cubicBezTo>
                  <a:cubicBezTo>
                    <a:pt x="133430" y="692501"/>
                    <a:pt x="311042" y="838559"/>
                    <a:pt x="440496" y="963909"/>
                  </a:cubicBezTo>
                  <a:cubicBezTo>
                    <a:pt x="569950" y="1089259"/>
                    <a:pt x="802446" y="1126469"/>
                    <a:pt x="836736" y="1283949"/>
                  </a:cubicBezTo>
                  <a:cubicBezTo>
                    <a:pt x="871026" y="1441429"/>
                    <a:pt x="641156" y="1715749"/>
                    <a:pt x="646236" y="1908789"/>
                  </a:cubicBezTo>
                  <a:cubicBezTo>
                    <a:pt x="651316" y="2101829"/>
                    <a:pt x="813876" y="2294869"/>
                    <a:pt x="867216" y="2442189"/>
                  </a:cubicBezTo>
                </a:path>
              </a:pathLst>
            </a:custGeom>
            <a:noFill/>
            <a:ln w="28575">
              <a:solidFill>
                <a:srgbClr val="0099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11811" y="1231112"/>
              <a:ext cx="2004515" cy="208052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120421" y="698858"/>
              <a:ext cx="2987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b="1" dirty="0" err="1"/>
                <a:t>Κανονικοποίηση</a:t>
              </a:r>
              <a:r>
                <a:rPr lang="el-GR" b="1" dirty="0"/>
                <a:t> φθορισμού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9486" y="5027961"/>
              <a:ext cx="27473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/>
                <a:t>Σύγκριση καμπυλών τήξης και εξαγωγή συμπερασμάτων</a:t>
              </a:r>
              <a:endParaRPr lang="en-GB" b="1" dirty="0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6980838" y="4548943"/>
              <a:ext cx="3207219" cy="1995686"/>
              <a:chOff x="6888697" y="4577349"/>
              <a:chExt cx="3207219" cy="199568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88697" y="5041831"/>
                <a:ext cx="3207219" cy="1531204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6947938" y="4577349"/>
                <a:ext cx="31479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l-GR" b="1" dirty="0" smtClean="0"/>
                  <a:t>Ανάλυση δεδομένων της </a:t>
                </a:r>
                <a:r>
                  <a:rPr lang="en-GB" b="1" dirty="0" smtClean="0"/>
                  <a:t>HRM</a:t>
                </a:r>
                <a:endParaRPr lang="el-GR" b="1" dirty="0"/>
              </a:p>
            </p:txBody>
          </p:sp>
        </p:grpSp>
        <p:sp>
          <p:nvSpPr>
            <p:cNvPr id="43" name="Right Arrow 42"/>
            <p:cNvSpPr/>
            <p:nvPr/>
          </p:nvSpPr>
          <p:spPr>
            <a:xfrm>
              <a:off x="2511154" y="2022456"/>
              <a:ext cx="629920" cy="4978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ight Arrow 43"/>
            <p:cNvSpPr/>
            <p:nvPr/>
          </p:nvSpPr>
          <p:spPr>
            <a:xfrm>
              <a:off x="6558251" y="2022456"/>
              <a:ext cx="629920" cy="4978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ight Arrow 44"/>
            <p:cNvSpPr/>
            <p:nvPr/>
          </p:nvSpPr>
          <p:spPr>
            <a:xfrm rot="5400000">
              <a:off x="8206967" y="3797854"/>
              <a:ext cx="629920" cy="4978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ight Arrow 45"/>
            <p:cNvSpPr/>
            <p:nvPr/>
          </p:nvSpPr>
          <p:spPr>
            <a:xfrm rot="10800000">
              <a:off x="5926622" y="5349865"/>
              <a:ext cx="629920" cy="4978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672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24674" y="0"/>
            <a:ext cx="9942653" cy="538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 smtClean="0">
                <a:latin typeface="+mn-lt"/>
              </a:rPr>
              <a:t>Ενδεικτικό πρωτόκολλο </a:t>
            </a:r>
            <a:r>
              <a:rPr lang="en-GB" sz="3200" b="1" dirty="0">
                <a:latin typeface="+mn-lt"/>
              </a:rPr>
              <a:t>r</a:t>
            </a:r>
            <a:r>
              <a:rPr lang="en-GB" sz="3200" b="1" dirty="0" smtClean="0">
                <a:latin typeface="+mn-lt"/>
              </a:rPr>
              <a:t>eal-time PCR/HRM</a:t>
            </a:r>
            <a:r>
              <a:rPr lang="el-GR" sz="3200" b="1" dirty="0" smtClean="0">
                <a:latin typeface="+mn-lt"/>
              </a:rPr>
              <a:t> </a:t>
            </a:r>
            <a:endParaRPr lang="el-GR" sz="3200" b="1" dirty="0">
              <a:latin typeface="+mn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180047"/>
              </p:ext>
            </p:extLst>
          </p:nvPr>
        </p:nvGraphicFramePr>
        <p:xfrm>
          <a:off x="771266" y="884992"/>
          <a:ext cx="8199120" cy="2348298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5121133">
                  <a:extLst>
                    <a:ext uri="{9D8B030D-6E8A-4147-A177-3AD203B41FA5}">
                      <a16:colId xmlns:a16="http://schemas.microsoft.com/office/drawing/2014/main" val="975614647"/>
                    </a:ext>
                  </a:extLst>
                </a:gridCol>
                <a:gridCol w="3077987">
                  <a:extLst>
                    <a:ext uri="{9D8B030D-6E8A-4147-A177-3AD203B41FA5}">
                      <a16:colId xmlns:a16="http://schemas.microsoft.com/office/drawing/2014/main" val="829930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Αντιδραστήρια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Τελική συγκέντρωση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09704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Ρυθμιστικό διάλυμα </a:t>
                      </a:r>
                      <a:r>
                        <a:rPr lang="el-GR" sz="1600" dirty="0" err="1" smtClean="0">
                          <a:effectLst/>
                        </a:rPr>
                        <a:t>πολυμεράσης</a:t>
                      </a:r>
                      <a:r>
                        <a:rPr lang="en-US" sz="1600" dirty="0" smtClean="0">
                          <a:effectLst/>
                        </a:rPr>
                        <a:t>  </a:t>
                      </a:r>
                      <a:r>
                        <a:rPr lang="el-GR" sz="1600" dirty="0" smtClean="0">
                          <a:effectLst/>
                        </a:rPr>
                        <a:t>(με </a:t>
                      </a:r>
                      <a:r>
                        <a:rPr lang="en-GB" sz="1600" dirty="0" smtClean="0">
                          <a:effectLst/>
                        </a:rPr>
                        <a:t>15 </a:t>
                      </a:r>
                      <a:r>
                        <a:rPr lang="en-GB" sz="1600" dirty="0" err="1" smtClean="0">
                          <a:effectLst/>
                        </a:rPr>
                        <a:t>mM</a:t>
                      </a:r>
                      <a:r>
                        <a:rPr lang="en-GB" sz="1600" baseline="0" dirty="0" smtClean="0">
                          <a:effectLst/>
                        </a:rPr>
                        <a:t> MgCl2) </a:t>
                      </a:r>
                      <a:r>
                        <a:rPr lang="en-US" sz="1600" dirty="0" smtClean="0">
                          <a:effectLst/>
                        </a:rPr>
                        <a:t>10X</a:t>
                      </a:r>
                      <a:r>
                        <a:rPr lang="el-GR" sz="1600" dirty="0" smtClean="0">
                          <a:effectLst/>
                        </a:rPr>
                        <a:t> 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1X (1,5</a:t>
                      </a:r>
                      <a:r>
                        <a:rPr lang="el-GR" sz="1600" baseline="0" dirty="0" smtClean="0">
                          <a:effectLst/>
                        </a:rPr>
                        <a:t> </a:t>
                      </a:r>
                      <a:r>
                        <a:rPr lang="en-GB" sz="1600" baseline="0" dirty="0" err="1" smtClean="0">
                          <a:effectLst/>
                        </a:rPr>
                        <a:t>mM</a:t>
                      </a:r>
                      <a:r>
                        <a:rPr lang="en-GB" sz="1600" baseline="0" dirty="0" smtClean="0">
                          <a:effectLst/>
                        </a:rPr>
                        <a:t> MgCl2)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0801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Μίγμα</a:t>
                      </a:r>
                      <a:r>
                        <a:rPr lang="el-GR" sz="1600" baseline="0" dirty="0" smtClean="0">
                          <a:effectLst/>
                        </a:rPr>
                        <a:t> </a:t>
                      </a:r>
                      <a:r>
                        <a:rPr lang="el-GR" sz="1600" baseline="0" dirty="0" err="1" smtClean="0">
                          <a:effectLst/>
                        </a:rPr>
                        <a:t>νουκλεοτιδίων</a:t>
                      </a:r>
                      <a:r>
                        <a:rPr lang="el-GR" sz="1600" dirty="0" smtClean="0">
                          <a:effectLst/>
                        </a:rPr>
                        <a:t> </a:t>
                      </a:r>
                      <a:r>
                        <a:rPr lang="el-GR" sz="1600" dirty="0">
                          <a:effectLst/>
                        </a:rPr>
                        <a:t>(10mM)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0,2 mM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44068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Ανοδικός </a:t>
                      </a:r>
                      <a:r>
                        <a:rPr lang="el-GR" sz="1600" dirty="0" err="1" smtClean="0">
                          <a:effectLst/>
                        </a:rPr>
                        <a:t>εκκινητής</a:t>
                      </a:r>
                      <a:r>
                        <a:rPr lang="el-GR" sz="1600" dirty="0" smtClean="0">
                          <a:effectLst/>
                        </a:rPr>
                        <a:t> (10 </a:t>
                      </a:r>
                      <a:r>
                        <a:rPr lang="el-GR" sz="1600" dirty="0" err="1">
                          <a:effectLst/>
                        </a:rPr>
                        <a:t>μM</a:t>
                      </a:r>
                      <a:r>
                        <a:rPr lang="el-GR" sz="1600" dirty="0">
                          <a:effectLst/>
                        </a:rPr>
                        <a:t>)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0,2 μΜ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84607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Καθοδικός</a:t>
                      </a:r>
                      <a:r>
                        <a:rPr lang="el-GR" sz="1600" baseline="0" dirty="0" smtClean="0">
                          <a:effectLst/>
                        </a:rPr>
                        <a:t> </a:t>
                      </a:r>
                      <a:r>
                        <a:rPr lang="el-GR" sz="1600" baseline="0" dirty="0" err="1" smtClean="0">
                          <a:effectLst/>
                        </a:rPr>
                        <a:t>εκκινητής</a:t>
                      </a:r>
                      <a:r>
                        <a:rPr lang="el-GR" sz="1600" baseline="0" dirty="0" smtClean="0">
                          <a:effectLst/>
                        </a:rPr>
                        <a:t> </a:t>
                      </a:r>
                      <a:r>
                        <a:rPr lang="el-GR" sz="1600" dirty="0" smtClean="0">
                          <a:effectLst/>
                        </a:rPr>
                        <a:t>(10 </a:t>
                      </a:r>
                      <a:r>
                        <a:rPr lang="el-GR" sz="1600" dirty="0" err="1">
                          <a:effectLst/>
                        </a:rPr>
                        <a:t>μΜ</a:t>
                      </a:r>
                      <a:r>
                        <a:rPr lang="el-GR" sz="1600" dirty="0" smtClean="0">
                          <a:effectLst/>
                        </a:rPr>
                        <a:t>)</a:t>
                      </a:r>
                      <a:endParaRPr lang="en-GB" sz="160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0,2 μΜ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4918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effectLst/>
                        </a:rPr>
                        <a:t>Syto</a:t>
                      </a:r>
                      <a:r>
                        <a:rPr lang="en-GB" sz="1600" dirty="0" smtClean="0">
                          <a:effectLst/>
                        </a:rPr>
                        <a:t> 9 Green (0.5 </a:t>
                      </a:r>
                      <a:r>
                        <a:rPr lang="en-GB" sz="1600" dirty="0" err="1" smtClean="0">
                          <a:effectLst/>
                        </a:rPr>
                        <a:t>mM</a:t>
                      </a:r>
                      <a:r>
                        <a:rPr lang="en-GB" sz="1600" dirty="0" smtClean="0">
                          <a:effectLst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el-GR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GB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7733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DNA </a:t>
                      </a:r>
                      <a:r>
                        <a:rPr lang="el-GR" sz="1600" dirty="0" err="1" smtClean="0">
                          <a:effectLst/>
                        </a:rPr>
                        <a:t>πολυμεράση</a:t>
                      </a:r>
                      <a:r>
                        <a:rPr lang="el-GR" sz="1600" baseline="0" dirty="0" smtClean="0">
                          <a:effectLst/>
                        </a:rPr>
                        <a:t> (</a:t>
                      </a:r>
                      <a:r>
                        <a:rPr lang="en-US" sz="1600" dirty="0" smtClean="0">
                          <a:effectLst/>
                        </a:rPr>
                        <a:t>5U/</a:t>
                      </a:r>
                      <a:r>
                        <a:rPr lang="el-GR" sz="1600" dirty="0">
                          <a:effectLst/>
                        </a:rPr>
                        <a:t>μ</a:t>
                      </a:r>
                      <a:r>
                        <a:rPr lang="en-US" sz="1600" dirty="0" smtClean="0">
                          <a:effectLst/>
                        </a:rPr>
                        <a:t>l</a:t>
                      </a:r>
                      <a:r>
                        <a:rPr lang="el-GR" sz="1600" dirty="0" smtClean="0">
                          <a:effectLst/>
                        </a:rPr>
                        <a:t>)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1 </a:t>
                      </a:r>
                      <a:r>
                        <a:rPr lang="el-GR" sz="1600" dirty="0" smtClean="0">
                          <a:effectLst/>
                        </a:rPr>
                        <a:t>U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3373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DNA εκμαγείο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20 ng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5198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Νερό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Σε </a:t>
                      </a:r>
                      <a:r>
                        <a:rPr lang="el-GR" sz="1600" dirty="0">
                          <a:effectLst/>
                        </a:rPr>
                        <a:t>20 </a:t>
                      </a:r>
                      <a:r>
                        <a:rPr lang="el-GR" sz="1600" dirty="0" err="1">
                          <a:effectLst/>
                        </a:rPr>
                        <a:t>μl</a:t>
                      </a:r>
                      <a:r>
                        <a:rPr lang="el-GR" sz="1600" dirty="0">
                          <a:effectLst/>
                        </a:rPr>
                        <a:t> τελικό όγκο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347707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288712"/>
              </p:ext>
            </p:extLst>
          </p:nvPr>
        </p:nvGraphicFramePr>
        <p:xfrm>
          <a:off x="771266" y="3856238"/>
          <a:ext cx="6490176" cy="234829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676857">
                  <a:extLst>
                    <a:ext uri="{9D8B030D-6E8A-4147-A177-3AD203B41FA5}">
                      <a16:colId xmlns:a16="http://schemas.microsoft.com/office/drawing/2014/main" val="242591791"/>
                    </a:ext>
                  </a:extLst>
                </a:gridCol>
                <a:gridCol w="1401686">
                  <a:extLst>
                    <a:ext uri="{9D8B030D-6E8A-4147-A177-3AD203B41FA5}">
                      <a16:colId xmlns:a16="http://schemas.microsoft.com/office/drawing/2014/main" val="784317009"/>
                    </a:ext>
                  </a:extLst>
                </a:gridCol>
                <a:gridCol w="1681647">
                  <a:extLst>
                    <a:ext uri="{9D8B030D-6E8A-4147-A177-3AD203B41FA5}">
                      <a16:colId xmlns:a16="http://schemas.microsoft.com/office/drawing/2014/main" val="4127115249"/>
                    </a:ext>
                  </a:extLst>
                </a:gridCol>
                <a:gridCol w="1729986">
                  <a:extLst>
                    <a:ext uri="{9D8B030D-6E8A-4147-A177-3AD203B41FA5}">
                      <a16:colId xmlns:a16="http://schemas.microsoft.com/office/drawing/2014/main" val="17398105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Στάδιο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Θερμοκρασία (</a:t>
                      </a:r>
                      <a:r>
                        <a:rPr lang="el-GR" sz="1600" baseline="30000" dirty="0" err="1">
                          <a:effectLst/>
                        </a:rPr>
                        <a:t>ο</a:t>
                      </a:r>
                      <a:r>
                        <a:rPr lang="el-GR" sz="1600" dirty="0" err="1">
                          <a:effectLst/>
                        </a:rPr>
                        <a:t>C</a:t>
                      </a:r>
                      <a:r>
                        <a:rPr lang="el-GR" sz="1600" dirty="0">
                          <a:effectLst/>
                        </a:rPr>
                        <a:t>)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Χρόνος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Κύκλοι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8293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Αποδιάταξη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94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3 λεπτά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6620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Αποδιάταξη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94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30 δευτερόλεπτα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45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7068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Υβριδισμός </a:t>
                      </a:r>
                      <a:r>
                        <a:rPr lang="el-GR" sz="1600" dirty="0" err="1" smtClean="0">
                          <a:effectLst/>
                        </a:rPr>
                        <a:t>εκκινητών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Tm</a:t>
                      </a:r>
                      <a:r>
                        <a:rPr lang="en-GB" sz="16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6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εκκινητών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30 δευτερόλεπτα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45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35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Επιμήκυνση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72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el-GR" sz="16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δευτερόλεπτα/ 500 </a:t>
                      </a:r>
                      <a:r>
                        <a:rPr lang="en-GB" sz="16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bp</a:t>
                      </a:r>
                      <a:r>
                        <a:rPr lang="en-GB" sz="16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6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προϊόν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45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19461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Επιμήκυνση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72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l-GR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λεπτά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1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273693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656448" y="4014722"/>
            <a:ext cx="2885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u="sng" dirty="0"/>
              <a:t>HRM </a:t>
            </a:r>
            <a:r>
              <a:rPr lang="el-GR" b="1" u="sng" dirty="0" smtClean="0"/>
              <a:t>πρωτόκολλο</a:t>
            </a:r>
          </a:p>
          <a:p>
            <a:pPr algn="just"/>
            <a:r>
              <a:rPr lang="el-GR" dirty="0" smtClean="0"/>
              <a:t>Τήξη στο κατάλληλο εύρος θερμοκρασίας των 10ο</a:t>
            </a:r>
            <a:r>
              <a:rPr lang="en-GB" dirty="0" smtClean="0"/>
              <a:t>C </a:t>
            </a:r>
            <a:r>
              <a:rPr lang="el-GR" dirty="0" smtClean="0"/>
              <a:t>(μεταξύ 65-95 </a:t>
            </a:r>
            <a:r>
              <a:rPr lang="el-GR" dirty="0" err="1" smtClean="0"/>
              <a:t>οC</a:t>
            </a:r>
            <a:r>
              <a:rPr lang="en-GB" dirty="0" smtClean="0"/>
              <a:t>, </a:t>
            </a:r>
            <a:r>
              <a:rPr lang="el-GR" dirty="0" smtClean="0"/>
              <a:t>αναλόγως την ενισχυόμενη περιοχή), με διαβαθμίσεις των  0,2 </a:t>
            </a:r>
            <a:r>
              <a:rPr lang="el-GR" dirty="0" err="1" smtClean="0"/>
              <a:t>οC</a:t>
            </a:r>
            <a:r>
              <a:rPr lang="el-GR" dirty="0" smtClean="0"/>
              <a:t> </a:t>
            </a:r>
            <a:r>
              <a:rPr lang="el-GR" dirty="0"/>
              <a:t>ανά 2 </a:t>
            </a:r>
            <a:r>
              <a:rPr lang="el-GR" dirty="0" smtClean="0"/>
              <a:t>δευτερόλεπτα.</a:t>
            </a:r>
            <a:endParaRPr lang="en-GB" dirty="0"/>
          </a:p>
        </p:txBody>
      </p:sp>
      <p:sp>
        <p:nvSpPr>
          <p:cNvPr id="8" name="Right Arrow 7"/>
          <p:cNvSpPr/>
          <p:nvPr/>
        </p:nvSpPr>
        <p:spPr>
          <a:xfrm>
            <a:off x="7572865" y="4736271"/>
            <a:ext cx="772160" cy="628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05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538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 err="1" smtClean="0">
                <a:latin typeface="+mn-lt"/>
              </a:rPr>
              <a:t>Κανονικοποίηση</a:t>
            </a:r>
            <a:r>
              <a:rPr lang="el-GR" sz="3200" b="1" dirty="0" smtClean="0">
                <a:latin typeface="+mn-lt"/>
              </a:rPr>
              <a:t> των δεδομένων φθορισμού της </a:t>
            </a:r>
            <a:r>
              <a:rPr lang="en-GB" sz="3200" b="1" dirty="0" smtClean="0">
                <a:latin typeface="+mn-lt"/>
              </a:rPr>
              <a:t>HRM</a:t>
            </a:r>
            <a:r>
              <a:rPr lang="el-GR" sz="3200" b="1" dirty="0" smtClean="0">
                <a:latin typeface="+mn-lt"/>
              </a:rPr>
              <a:t>   </a:t>
            </a:r>
            <a:endParaRPr lang="el-GR" sz="3200" b="1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5889" y="637828"/>
            <a:ext cx="104047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dirty="0"/>
              <a:t>Τα μη επεξεργασμένα δεδομένα που συλλέγονται από ένα πείραμα </a:t>
            </a:r>
            <a:r>
              <a:rPr lang="en-GB" sz="2000" dirty="0"/>
              <a:t>HRM </a:t>
            </a:r>
            <a:r>
              <a:rPr lang="el-GR" sz="2000" dirty="0"/>
              <a:t>εμφανίζουν μια σειρά αρχικών ενδείξεων φθορισμού, καθιστώντας δύσκολη τη διάκριση των διαφορών μεταξύ δειγμάτων</a:t>
            </a:r>
            <a:r>
              <a:rPr lang="el-GR" sz="2000" dirty="0" smtClean="0"/>
              <a:t>.</a:t>
            </a:r>
            <a:endParaRPr lang="en-GB" sz="2000" dirty="0"/>
          </a:p>
        </p:txBody>
      </p:sp>
      <p:sp>
        <p:nvSpPr>
          <p:cNvPr id="12" name="Rectangle 11"/>
          <p:cNvSpPr/>
          <p:nvPr/>
        </p:nvSpPr>
        <p:spPr>
          <a:xfrm>
            <a:off x="835889" y="5476752"/>
            <a:ext cx="104798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dirty="0" smtClean="0"/>
              <a:t>Τα δεδομένα πριν την ανάλυση </a:t>
            </a:r>
            <a:r>
              <a:rPr lang="el-GR" sz="2000" dirty="0" err="1" smtClean="0"/>
              <a:t>κανονικοποιούνται</a:t>
            </a:r>
            <a:r>
              <a:rPr lang="el-GR" sz="2000" dirty="0" smtClean="0"/>
              <a:t> με ευθυγράμμιση δεδομένων βάσει των περιοχών </a:t>
            </a:r>
            <a:r>
              <a:rPr lang="el-GR" sz="2000" dirty="0" err="1" smtClean="0"/>
              <a:t>κανονικοποίησης</a:t>
            </a:r>
            <a:r>
              <a:rPr lang="el-GR" sz="2000" dirty="0" smtClean="0"/>
              <a:t> πριν και μετά την ενεργό περιοχή τήξης.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913553" y="1603177"/>
            <a:ext cx="8364893" cy="3386855"/>
            <a:chOff x="1913553" y="1688902"/>
            <a:chExt cx="8364893" cy="3386855"/>
          </a:xfrm>
        </p:grpSpPr>
        <p:grpSp>
          <p:nvGrpSpPr>
            <p:cNvPr id="33" name="Group 32"/>
            <p:cNvGrpSpPr/>
            <p:nvPr/>
          </p:nvGrpSpPr>
          <p:grpSpPr>
            <a:xfrm>
              <a:off x="1913553" y="1688902"/>
              <a:ext cx="8364893" cy="3386855"/>
              <a:chOff x="1913553" y="1746777"/>
              <a:chExt cx="8364893" cy="338685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913553" y="2438639"/>
                <a:ext cx="8364893" cy="2694993"/>
                <a:chOff x="1987121" y="1752839"/>
                <a:chExt cx="8364893" cy="2694993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987121" y="1752839"/>
                  <a:ext cx="8364893" cy="2694993"/>
                </a:xfrm>
                <a:prstGeom prst="rect">
                  <a:avLst/>
                </a:prstGeom>
              </p:spPr>
            </p:pic>
            <p:sp>
              <p:nvSpPr>
                <p:cNvPr id="14" name="Rectangle 13"/>
                <p:cNvSpPr/>
                <p:nvPr/>
              </p:nvSpPr>
              <p:spPr>
                <a:xfrm>
                  <a:off x="9824720" y="1803399"/>
                  <a:ext cx="248920" cy="2458721"/>
                </a:xfrm>
                <a:prstGeom prst="rect">
                  <a:avLst/>
                </a:prstGeom>
                <a:solidFill>
                  <a:srgbClr val="5B9BD5">
                    <a:alpha val="4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6593840" y="1803399"/>
                  <a:ext cx="248920" cy="2458721"/>
                </a:xfrm>
                <a:prstGeom prst="rect">
                  <a:avLst/>
                </a:prstGeom>
                <a:solidFill>
                  <a:schemeClr val="accent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6842760" y="1803399"/>
                  <a:ext cx="2981959" cy="2458721"/>
                </a:xfrm>
                <a:prstGeom prst="rect">
                  <a:avLst/>
                </a:prstGeom>
                <a:solidFill>
                  <a:srgbClr val="FF0000">
                    <a:alpha val="2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2186940" y="1803399"/>
                  <a:ext cx="4392172" cy="245872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7098666" y="2438639"/>
                <a:ext cx="23230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>
                    <a:solidFill>
                      <a:srgbClr val="FF0000"/>
                    </a:solidFill>
                  </a:rPr>
                  <a:t>Ενεργός περιοχή τήξης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906755" y="1746777"/>
                <a:ext cx="27068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>
                    <a:solidFill>
                      <a:srgbClr val="0070C0"/>
                    </a:solidFill>
                  </a:rPr>
                  <a:t>Περιοχές </a:t>
                </a:r>
                <a:r>
                  <a:rPr lang="el-GR" dirty="0" err="1" smtClean="0">
                    <a:solidFill>
                      <a:srgbClr val="0070C0"/>
                    </a:solidFill>
                  </a:rPr>
                  <a:t>κανονικοποίησης</a:t>
                </a:r>
                <a:endParaRPr lang="en-GB" dirty="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35" name="Elbow Connector 34"/>
            <p:cNvCxnSpPr>
              <a:stCxn id="22" idx="2"/>
              <a:endCxn id="15" idx="0"/>
            </p:cNvCxnSpPr>
            <p:nvPr/>
          </p:nvCxnSpPr>
          <p:spPr>
            <a:xfrm rot="5400000">
              <a:off x="7265907" y="1437060"/>
              <a:ext cx="373090" cy="1615439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35"/>
            <p:cNvCxnSpPr>
              <a:stCxn id="22" idx="2"/>
              <a:endCxn id="14" idx="0"/>
            </p:cNvCxnSpPr>
            <p:nvPr/>
          </p:nvCxnSpPr>
          <p:spPr>
            <a:xfrm rot="16200000" flipH="1">
              <a:off x="8881346" y="1437058"/>
              <a:ext cx="373090" cy="1615441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094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55535" y="0"/>
            <a:ext cx="10280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3200" b="1" dirty="0" smtClean="0"/>
              <a:t>Η </a:t>
            </a:r>
            <a:r>
              <a:rPr lang="en-GB" sz="3200" b="1" dirty="0" smtClean="0"/>
              <a:t>HRM</a:t>
            </a:r>
            <a:r>
              <a:rPr lang="el-GR" sz="3200" b="1" dirty="0" smtClean="0"/>
              <a:t> ανάλυση βασίζεται στη σύγκριση καμπυλών τήξης  </a:t>
            </a:r>
            <a:endParaRPr lang="el-GR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008396"/>
            <a:ext cx="204658" cy="485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pSp>
        <p:nvGrpSpPr>
          <p:cNvPr id="22" name="Group 21"/>
          <p:cNvGrpSpPr/>
          <p:nvPr/>
        </p:nvGrpSpPr>
        <p:grpSpPr>
          <a:xfrm>
            <a:off x="327964" y="862567"/>
            <a:ext cx="7508107" cy="5209137"/>
            <a:chOff x="877005" y="699613"/>
            <a:chExt cx="7508107" cy="52091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6336" y="1476293"/>
              <a:ext cx="7138776" cy="404483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611744" y="699613"/>
              <a:ext cx="204658" cy="485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85741" y="1003450"/>
              <a:ext cx="52599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/>
                <a:t>Γράφημα </a:t>
              </a:r>
              <a:r>
                <a:rPr lang="el-GR" sz="2000" b="1" dirty="0" err="1" smtClean="0"/>
                <a:t>κανονικοποιημένου</a:t>
              </a:r>
              <a:r>
                <a:rPr lang="el-GR" sz="2000" b="1" dirty="0" smtClean="0"/>
                <a:t> φθορισμού </a:t>
              </a:r>
              <a:r>
                <a:rPr lang="en-GB" sz="2000" b="1" dirty="0" smtClean="0"/>
                <a:t>HRM</a:t>
              </a:r>
              <a:endParaRPr lang="en-GB" sz="20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-648493" y="3314041"/>
              <a:ext cx="3420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 err="1" smtClean="0"/>
                <a:t>Κανονικοποιημένος</a:t>
              </a:r>
              <a:r>
                <a:rPr lang="el-GR" dirty="0" smtClean="0"/>
                <a:t> Φθορισμός</a:t>
              </a:r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78471" y="5539418"/>
              <a:ext cx="14745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dirty="0" smtClean="0"/>
                <a:t>Θερμοκρασία</a:t>
              </a:r>
              <a:endParaRPr lang="en-GB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836071" y="2343751"/>
            <a:ext cx="38793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dirty="0" smtClean="0"/>
              <a:t>Κάθε καμπύλη τήξης είναι μοναδική για κάθε δείγμα.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dirty="0" smtClean="0"/>
              <a:t>Οι καμπύλες συγκρίνονται ως προς το σχήμα τους και την ομοιότητά τους με άλλες καμπύλες/δείγματα.</a:t>
            </a:r>
          </a:p>
        </p:txBody>
      </p:sp>
    </p:spTree>
    <p:extLst>
      <p:ext uri="{BB962C8B-B14F-4D97-AF65-F5344CB8AC3E}">
        <p14:creationId xmlns:p14="http://schemas.microsoft.com/office/powerpoint/2010/main" val="188266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1093</Words>
  <Application>Microsoft Office PowerPoint</Application>
  <PresentationFormat>Widescreen</PresentationFormat>
  <Paragraphs>217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ΑΓΡΟΤΑΥΤΟΤΗΤΑ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Ταυτοποίηση ποικιλιών κερασιού </vt:lpstr>
      <vt:lpstr>Διαχωρισμός ποικιλιών φασολιού</vt:lpstr>
      <vt:lpstr>Πιστοποίηση ειδών σε μίγματα φυτών</vt:lpstr>
      <vt:lpstr>Ανίχνευση νοθείας</vt:lpstr>
      <vt:lpstr>Ταυτοποίηση Ελληνικής Φέτας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pmad-user-3</dc:creator>
  <cp:lastModifiedBy>pmad-user-3</cp:lastModifiedBy>
  <cp:revision>75</cp:revision>
  <dcterms:created xsi:type="dcterms:W3CDTF">2019-11-29T07:40:58Z</dcterms:created>
  <dcterms:modified xsi:type="dcterms:W3CDTF">2019-12-04T19:45:13Z</dcterms:modified>
</cp:coreProperties>
</file>